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9" r:id="rId2"/>
    <p:sldId id="261" r:id="rId3"/>
    <p:sldId id="263" r:id="rId4"/>
    <p:sldId id="264" r:id="rId5"/>
    <p:sldId id="265" r:id="rId6"/>
    <p:sldId id="266" r:id="rId7"/>
    <p:sldId id="267" r:id="rId8"/>
    <p:sldId id="270" r:id="rId9"/>
    <p:sldId id="271" r:id="rId10"/>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Montserrat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F9D"/>
    <a:srgbClr val="F1A317"/>
    <a:srgbClr val="05484F"/>
    <a:srgbClr val="121478"/>
    <a:srgbClr val="47E3F2"/>
    <a:srgbClr val="5A5DE6"/>
    <a:srgbClr val="A343EB"/>
    <a:srgbClr val="D866F7"/>
    <a:srgbClr val="F563BC"/>
    <a:srgbClr val="DA8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33" d="100"/>
          <a:sy n="33" d="100"/>
        </p:scale>
        <p:origin x="2530" y="121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3B51-084B-7BD7-79FC-70409360F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2F21EE-2339-59C4-E238-60CACD9F7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079A9-757C-D06D-32AD-457025EE944D}"/>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818DDB84-096F-1707-652C-AAFFBF481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01D6E-9ECC-C310-E037-90EF1C2AFC4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412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BFE4-7DE3-9592-F298-F48BDC5A4A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B4BF7-D9A8-EF12-96FD-45C57655C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1CBB0-3EC8-ECCC-6215-9E1E4A669749}"/>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0E574A68-D6C6-5046-51DD-C06F3E37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D6649-47C1-CA2B-1A1E-DFCCA8EFA40A}"/>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09621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5939C-083E-6D0F-885E-265EFF061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366E9-47F8-1CB0-A4BC-A5961B8A8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D9A03-BD66-538F-7E60-73D3FADF20DB}"/>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17AE05D1-6412-9F55-946A-A2A01C945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C8A1-4380-C549-9C25-C7BF92F2BE2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88848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EF3-6E6C-61E2-AACD-8A8735512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F17B-0BB2-1ACB-22EB-53E50AFC7C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B9402-E58B-AD4B-599E-C5FBE88AF667}"/>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DC545E13-ABCC-A7A7-6E94-345D3AF50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822BB-5EBA-C843-411B-589189675059}"/>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52460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5DF5-7141-0DE2-8452-D409DBA6A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F9937F-DAEA-01A9-96E5-EF7D7FC27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103037-E8C4-799B-0B58-2782B41AC0FA}"/>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DEB26772-1B80-CF21-F0F3-905531BFB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D73D4-6A59-30CC-C75D-618A74EC5757}"/>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5436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826C-14E4-E88E-9C2A-B92F777BC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5A8FF-267A-F8C6-0049-EA6AB140A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D394E-BCD8-D501-8E3F-5DB4FBA851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D7B9B8-1BFA-870A-64CE-FF809E8C03FA}"/>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6" name="Footer Placeholder 5">
            <a:extLst>
              <a:ext uri="{FF2B5EF4-FFF2-40B4-BE49-F238E27FC236}">
                <a16:creationId xmlns:a16="http://schemas.microsoft.com/office/drawing/2014/main" id="{29E03985-0684-E7C1-C6F8-9A9859600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7A0E1-1175-1A3A-F1EF-F6B6D917251C}"/>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34909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FB21-5DB3-6824-08A6-24ED1C5224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09677D-597F-37D7-BB72-4052D4C2C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8544B3-969E-5AF3-5C99-B6F546AD5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7CF096-1C1B-207D-C6D3-326B9D2A5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54CEE-0E64-BAB2-E831-472EF1FFA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17841-7CC1-FFC0-C58C-D08AD6847500}"/>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8" name="Footer Placeholder 7">
            <a:extLst>
              <a:ext uri="{FF2B5EF4-FFF2-40B4-BE49-F238E27FC236}">
                <a16:creationId xmlns:a16="http://schemas.microsoft.com/office/drawing/2014/main" id="{70110158-24A9-68C6-4CD3-D622F0C3E6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3CF4B-91F0-AFE1-E961-4E44D6176A7D}"/>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40104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4C7A-72BA-A79E-FBD8-2B7A1AE6E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5480C-B55F-57CC-B61C-7D02E2F0198C}"/>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4" name="Footer Placeholder 3">
            <a:extLst>
              <a:ext uri="{FF2B5EF4-FFF2-40B4-BE49-F238E27FC236}">
                <a16:creationId xmlns:a16="http://schemas.microsoft.com/office/drawing/2014/main" id="{A3CEAAFA-0B26-2F2B-7865-DB09E6420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F734-863C-0F84-8188-46A5A6E1EFA2}"/>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98648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3CCD5-530E-8359-2DAF-B681ECE9186D}"/>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3" name="Footer Placeholder 2">
            <a:extLst>
              <a:ext uri="{FF2B5EF4-FFF2-40B4-BE49-F238E27FC236}">
                <a16:creationId xmlns:a16="http://schemas.microsoft.com/office/drawing/2014/main" id="{81937500-2ACD-50A2-DA80-49DE4DF09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22AA1F-D731-5F55-9DAE-CCB59FA9F78E}"/>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80228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3320-335F-25CA-3B63-47A18D4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398FA0-050A-C752-9578-09DE88353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B21FD9-4B70-18C0-B2AD-BECA16F75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D6210-AC63-5FC9-4F98-1705453C0AF4}"/>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6" name="Footer Placeholder 5">
            <a:extLst>
              <a:ext uri="{FF2B5EF4-FFF2-40B4-BE49-F238E27FC236}">
                <a16:creationId xmlns:a16="http://schemas.microsoft.com/office/drawing/2014/main" id="{F1493F39-A859-453E-733E-B1177B1D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45111-26C5-6749-B41F-74461A2D96C5}"/>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6510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D4CC-1C9A-7C22-5B4A-B9FF43A1F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2C272-0912-70EC-B3B1-71EBDC9AAE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DA8BA-9738-929A-7769-28644036B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03A2D-9760-182E-DE11-6517ACDF0EFE}"/>
              </a:ext>
            </a:extLst>
          </p:cNvPr>
          <p:cNvSpPr>
            <a:spLocks noGrp="1"/>
          </p:cNvSpPr>
          <p:nvPr>
            <p:ph type="dt" sz="half" idx="10"/>
          </p:nvPr>
        </p:nvSpPr>
        <p:spPr/>
        <p:txBody>
          <a:bodyPr/>
          <a:lstStyle/>
          <a:p>
            <a:fld id="{F503BCB5-4902-44ED-90B5-27EBFFDCE716}" type="datetimeFigureOut">
              <a:rPr lang="en-US" smtClean="0"/>
              <a:t>2/19/2023</a:t>
            </a:fld>
            <a:endParaRPr lang="en-US"/>
          </a:p>
        </p:txBody>
      </p:sp>
      <p:sp>
        <p:nvSpPr>
          <p:cNvPr id="6" name="Footer Placeholder 5">
            <a:extLst>
              <a:ext uri="{FF2B5EF4-FFF2-40B4-BE49-F238E27FC236}">
                <a16:creationId xmlns:a16="http://schemas.microsoft.com/office/drawing/2014/main" id="{DFA8144B-99BC-4A21-501B-FBBB83DD7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A0CC4-83F9-2C74-1E4C-506FA1D5F7D6}"/>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7844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7099-DF00-98CA-BF3D-38368FD3C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11FEA-5287-AAB2-005F-22CA608B9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94AA1-3740-93D8-A7B3-0DB7D23AE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3BCB5-4902-44ED-90B5-27EBFFDCE716}" type="datetimeFigureOut">
              <a:rPr lang="en-US" smtClean="0"/>
              <a:t>2/19/2023</a:t>
            </a:fld>
            <a:endParaRPr lang="en-US"/>
          </a:p>
        </p:txBody>
      </p:sp>
      <p:sp>
        <p:nvSpPr>
          <p:cNvPr id="5" name="Footer Placeholder 4">
            <a:extLst>
              <a:ext uri="{FF2B5EF4-FFF2-40B4-BE49-F238E27FC236}">
                <a16:creationId xmlns:a16="http://schemas.microsoft.com/office/drawing/2014/main" id="{76CA1C2E-2ECA-AC89-7242-19FC8A9A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5C03FD-3C01-58F4-3E10-CF4C81721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DCAD6-8E66-43A1-A075-631460981591}" type="slidenum">
              <a:rPr lang="en-US" smtClean="0"/>
              <a:t>‹#›</a:t>
            </a:fld>
            <a:endParaRPr lang="en-US"/>
          </a:p>
        </p:txBody>
      </p:sp>
    </p:spTree>
    <p:extLst>
      <p:ext uri="{BB962C8B-B14F-4D97-AF65-F5344CB8AC3E}">
        <p14:creationId xmlns:p14="http://schemas.microsoft.com/office/powerpoint/2010/main" val="546538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4.png"/><Relationship Id="rId4" Type="http://schemas.microsoft.com/office/2017/06/relationships/model3d" Target="../media/model3d1.glb"/><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7.png"/><Relationship Id="rId4" Type="http://schemas.microsoft.com/office/2017/06/relationships/model3d" Target="../media/model3d1.glb"/><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1.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C8FAC4E-4AC1-E7C7-5CAE-D49E1A3E72D0}"/>
              </a:ext>
            </a:extLst>
          </p:cNvPr>
          <p:cNvSpPr txBox="1">
            <a:spLocks/>
          </p:cNvSpPr>
          <p:nvPr/>
        </p:nvSpPr>
        <p:spPr>
          <a:xfrm>
            <a:off x="12521181" y="744662"/>
            <a:ext cx="6392840" cy="2061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36" name="!!C1">
            <a:extLst>
              <a:ext uri="{FF2B5EF4-FFF2-40B4-BE49-F238E27FC236}">
                <a16:creationId xmlns:a16="http://schemas.microsoft.com/office/drawing/2014/main" id="{84DF07C2-FF5A-55F1-E6D8-3F5B087ABFBE}"/>
              </a:ext>
            </a:extLst>
          </p:cNvPr>
          <p:cNvSpPr txBox="1"/>
          <p:nvPr/>
        </p:nvSpPr>
        <p:spPr>
          <a:xfrm>
            <a:off x="14729206"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37" name="!!C2">
            <a:extLst>
              <a:ext uri="{FF2B5EF4-FFF2-40B4-BE49-F238E27FC236}">
                <a16:creationId xmlns:a16="http://schemas.microsoft.com/office/drawing/2014/main" id="{75DB0608-31D3-C0B8-A878-2F48BB0B9C9F}"/>
              </a:ext>
            </a:extLst>
          </p:cNvPr>
          <p:cNvSpPr txBox="1"/>
          <p:nvPr/>
        </p:nvSpPr>
        <p:spPr>
          <a:xfrm>
            <a:off x="13990320" y="2633181"/>
            <a:ext cx="4915818"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p>
        </p:txBody>
      </p:sp>
      <p:sp>
        <p:nvSpPr>
          <p:cNvPr id="38" name="!!C3">
            <a:extLst>
              <a:ext uri="{FF2B5EF4-FFF2-40B4-BE49-F238E27FC236}">
                <a16:creationId xmlns:a16="http://schemas.microsoft.com/office/drawing/2014/main" id="{8C4CE874-0FE7-252E-0474-137CC468157E}"/>
              </a:ext>
            </a:extLst>
          </p:cNvPr>
          <p:cNvSpPr txBox="1"/>
          <p:nvPr/>
        </p:nvSpPr>
        <p:spPr>
          <a:xfrm>
            <a:off x="15638585" y="3058768"/>
            <a:ext cx="4639153" cy="830997"/>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p>
          <a:p>
            <a:pPr algn="r"/>
            <a:endParaRPr lang="en-US" sz="2400" spc="600" dirty="0">
              <a:solidFill>
                <a:schemeClr val="bg1">
                  <a:lumMod val="50000"/>
                </a:schemeClr>
              </a:solidFill>
              <a:latin typeface="Montserrat" panose="00000800000000000000" pitchFamily="2" charset="0"/>
            </a:endParaRPr>
          </a:p>
        </p:txBody>
      </p:sp>
      <p:sp>
        <p:nvSpPr>
          <p:cNvPr id="39" name="!!C4">
            <a:extLst>
              <a:ext uri="{FF2B5EF4-FFF2-40B4-BE49-F238E27FC236}">
                <a16:creationId xmlns:a16="http://schemas.microsoft.com/office/drawing/2014/main" id="{F4DC77AC-B36B-770A-B105-FBF7B4D1A636}"/>
              </a:ext>
            </a:extLst>
          </p:cNvPr>
          <p:cNvSpPr txBox="1"/>
          <p:nvPr/>
        </p:nvSpPr>
        <p:spPr>
          <a:xfrm>
            <a:off x="17010185" y="3520433"/>
            <a:ext cx="4639153"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a:t>
            </a:r>
            <a:endParaRPr lang="en-US" sz="3200" spc="600" dirty="0">
              <a:solidFill>
                <a:schemeClr val="bg1">
                  <a:lumMod val="50000"/>
                </a:schemeClr>
              </a:solidFill>
              <a:latin typeface="Montserrat" panose="00000800000000000000" pitchFamily="2" charset="0"/>
            </a:endParaRPr>
          </a:p>
        </p:txBody>
      </p:sp>
      <p:sp>
        <p:nvSpPr>
          <p:cNvPr id="40" name="!!C5">
            <a:extLst>
              <a:ext uri="{FF2B5EF4-FFF2-40B4-BE49-F238E27FC236}">
                <a16:creationId xmlns:a16="http://schemas.microsoft.com/office/drawing/2014/main" id="{556E2B3C-A15E-85D1-7E47-70EEA3B88637}"/>
              </a:ext>
            </a:extLst>
          </p:cNvPr>
          <p:cNvSpPr txBox="1"/>
          <p:nvPr/>
        </p:nvSpPr>
        <p:spPr>
          <a:xfrm>
            <a:off x="19213410" y="3985314"/>
            <a:ext cx="505239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42" name="!!C7">
            <a:extLst>
              <a:ext uri="{FF2B5EF4-FFF2-40B4-BE49-F238E27FC236}">
                <a16:creationId xmlns:a16="http://schemas.microsoft.com/office/drawing/2014/main" id="{CB711E68-68F1-3C7F-4486-875DAF6BF356}"/>
              </a:ext>
            </a:extLst>
          </p:cNvPr>
          <p:cNvSpPr txBox="1"/>
          <p:nvPr/>
        </p:nvSpPr>
        <p:spPr>
          <a:xfrm>
            <a:off x="21649338" y="4368151"/>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 name="!!MainTitle">
            <a:extLst>
              <a:ext uri="{FF2B5EF4-FFF2-40B4-BE49-F238E27FC236}">
                <a16:creationId xmlns:a16="http://schemas.microsoft.com/office/drawing/2014/main" id="{246CD151-A20A-B0A4-51AB-92CF68190A56}"/>
              </a:ext>
            </a:extLst>
          </p:cNvPr>
          <p:cNvSpPr>
            <a:spLocks noGrp="1"/>
          </p:cNvSpPr>
          <p:nvPr>
            <p:ph type="title"/>
          </p:nvPr>
        </p:nvSpPr>
        <p:spPr>
          <a:xfrm>
            <a:off x="526004" y="2154416"/>
            <a:ext cx="4771711" cy="2061731"/>
          </a:xfrm>
        </p:spPr>
        <p:txBody>
          <a:bodyPr>
            <a:noAutofit/>
          </a:bodyPr>
          <a:lstStyle/>
          <a:p>
            <a:r>
              <a:rPr lang="en-US" sz="6000" b="1" dirty="0">
                <a:solidFill>
                  <a:srgbClr val="0B8F9D"/>
                </a:solidFill>
                <a:latin typeface="Montserrat" panose="00000800000000000000" pitchFamily="2" charset="0"/>
              </a:rPr>
              <a:t>RT Translator</a:t>
            </a:r>
            <a:endParaRPr lang="en-US" b="1" dirty="0">
              <a:solidFill>
                <a:srgbClr val="0B8F9D"/>
              </a:solidFill>
              <a:latin typeface="Montserrat" panose="00000800000000000000" pitchFamily="2" charset="0"/>
            </a:endParaRPr>
          </a:p>
        </p:txBody>
      </p:sp>
      <p:sp>
        <p:nvSpPr>
          <p:cNvPr id="44" name="!!WHITE">
            <a:extLst>
              <a:ext uri="{FF2B5EF4-FFF2-40B4-BE49-F238E27FC236}">
                <a16:creationId xmlns:a16="http://schemas.microsoft.com/office/drawing/2014/main" id="{47EA89BF-B7D9-CBAA-4468-CE9F766B5CF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Tline">
            <a:extLst>
              <a:ext uri="{FF2B5EF4-FFF2-40B4-BE49-F238E27FC236}">
                <a16:creationId xmlns:a16="http://schemas.microsoft.com/office/drawing/2014/main" id="{86A01CF3-ED39-6B1D-B9A7-DF3806F8E3BC}"/>
              </a:ext>
            </a:extLst>
          </p:cNvPr>
          <p:cNvSpPr/>
          <p:nvPr/>
        </p:nvSpPr>
        <p:spPr>
          <a:xfrm>
            <a:off x="667658"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tdes">
            <a:extLst>
              <a:ext uri="{FF2B5EF4-FFF2-40B4-BE49-F238E27FC236}">
                <a16:creationId xmlns:a16="http://schemas.microsoft.com/office/drawing/2014/main" id="{B85A101D-DFDF-4290-F66E-3ABAA23A946A}"/>
              </a:ext>
            </a:extLst>
          </p:cNvPr>
          <p:cNvSpPr txBox="1"/>
          <p:nvPr/>
        </p:nvSpPr>
        <p:spPr>
          <a:xfrm>
            <a:off x="667658" y="4425724"/>
            <a:ext cx="4630057" cy="646331"/>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Using PYTHON to Translate Unknown Language to Native Language </a:t>
            </a:r>
            <a:endParaRPr lang="en-US" dirty="0">
              <a:latin typeface="Montserrat Light" panose="00000400000000000000" pitchFamily="2" charset="0"/>
            </a:endParaRPr>
          </a:p>
        </p:txBody>
      </p:sp>
      <p:pic>
        <p:nvPicPr>
          <p:cNvPr id="5" name="Picture 4" descr="A close up of a keyboard&#10;&#10;Description automatically generated">
            <a:extLst>
              <a:ext uri="{FF2B5EF4-FFF2-40B4-BE49-F238E27FC236}">
                <a16:creationId xmlns:a16="http://schemas.microsoft.com/office/drawing/2014/main" id="{204F5C32-74B1-FE8C-6016-0B286C70B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04" y="1091453"/>
            <a:ext cx="6358592" cy="4765625"/>
          </a:xfrm>
          <a:prstGeom prst="rect">
            <a:avLst/>
          </a:prstGeom>
          <a:solidFill>
            <a:srgbClr val="0B8F9D"/>
          </a:solidFill>
          <a:ln>
            <a:noFill/>
          </a:ln>
          <a:effectLst>
            <a:softEdge rad="635000"/>
          </a:effectLst>
        </p:spPr>
      </p:pic>
    </p:spTree>
    <p:extLst>
      <p:ext uri="{BB962C8B-B14F-4D97-AF65-F5344CB8AC3E}">
        <p14:creationId xmlns:p14="http://schemas.microsoft.com/office/powerpoint/2010/main" val="202859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D151-A20A-B0A4-51AB-92CF68190A56}"/>
              </a:ext>
            </a:extLst>
          </p:cNvPr>
          <p:cNvSpPr>
            <a:spLocks noGrp="1"/>
          </p:cNvSpPr>
          <p:nvPr>
            <p:ph type="title"/>
          </p:nvPr>
        </p:nvSpPr>
        <p:spPr>
          <a:xfrm>
            <a:off x="584998" y="744662"/>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5" name="!!C1">
            <a:extLst>
              <a:ext uri="{FF2B5EF4-FFF2-40B4-BE49-F238E27FC236}">
                <a16:creationId xmlns:a16="http://schemas.microsoft.com/office/drawing/2014/main" id="{2AB16C6F-9943-6E69-6D0D-26B7CC70E941}"/>
              </a:ext>
            </a:extLst>
          </p:cNvPr>
          <p:cNvSpPr txBox="1"/>
          <p:nvPr/>
        </p:nvSpPr>
        <p:spPr>
          <a:xfrm>
            <a:off x="2343080"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6" name="!!C2">
            <a:extLst>
              <a:ext uri="{FF2B5EF4-FFF2-40B4-BE49-F238E27FC236}">
                <a16:creationId xmlns:a16="http://schemas.microsoft.com/office/drawing/2014/main" id="{AAA7942C-8CCC-A3B7-B15E-D29425F72CAF}"/>
              </a:ext>
            </a:extLst>
          </p:cNvPr>
          <p:cNvSpPr txBox="1"/>
          <p:nvPr/>
        </p:nvSpPr>
        <p:spPr>
          <a:xfrm>
            <a:off x="1759352" y="2633181"/>
            <a:ext cx="4036760"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endParaRPr lang="en-US" sz="3200" spc="600" dirty="0">
              <a:solidFill>
                <a:schemeClr val="bg1">
                  <a:lumMod val="50000"/>
                </a:schemeClr>
              </a:solidFill>
              <a:latin typeface="Montserrat" panose="00000800000000000000" pitchFamily="2" charset="0"/>
            </a:endParaRPr>
          </a:p>
        </p:txBody>
      </p:sp>
      <p:sp>
        <p:nvSpPr>
          <p:cNvPr id="7" name="!!C3">
            <a:extLst>
              <a:ext uri="{FF2B5EF4-FFF2-40B4-BE49-F238E27FC236}">
                <a16:creationId xmlns:a16="http://schemas.microsoft.com/office/drawing/2014/main" id="{370A077F-7013-0CBC-5FBA-314BB8CFCDFB}"/>
              </a:ext>
            </a:extLst>
          </p:cNvPr>
          <p:cNvSpPr txBox="1"/>
          <p:nvPr/>
        </p:nvSpPr>
        <p:spPr>
          <a:xfrm>
            <a:off x="1077498" y="3058768"/>
            <a:ext cx="4718615"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endParaRPr lang="en-US" sz="3200" spc="600" dirty="0">
              <a:solidFill>
                <a:schemeClr val="bg1">
                  <a:lumMod val="50000"/>
                </a:schemeClr>
              </a:solidFill>
              <a:latin typeface="Montserrat" panose="00000800000000000000" pitchFamily="2" charset="0"/>
            </a:endParaRPr>
          </a:p>
        </p:txBody>
      </p:sp>
      <p:sp>
        <p:nvSpPr>
          <p:cNvPr id="8" name="!!C4">
            <a:extLst>
              <a:ext uri="{FF2B5EF4-FFF2-40B4-BE49-F238E27FC236}">
                <a16:creationId xmlns:a16="http://schemas.microsoft.com/office/drawing/2014/main" id="{D8BE076A-C7F5-DD74-7DF9-A7A69FBB4228}"/>
              </a:ext>
            </a:extLst>
          </p:cNvPr>
          <p:cNvSpPr txBox="1"/>
          <p:nvPr/>
        </p:nvSpPr>
        <p:spPr>
          <a:xfrm>
            <a:off x="1273421" y="3520433"/>
            <a:ext cx="452269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Objectives</a:t>
            </a:r>
            <a:endParaRPr lang="en-US" sz="3200" spc="600" dirty="0">
              <a:solidFill>
                <a:schemeClr val="bg1">
                  <a:lumMod val="50000"/>
                </a:schemeClr>
              </a:solidFill>
              <a:latin typeface="Montserrat" panose="00000800000000000000" pitchFamily="2" charset="0"/>
            </a:endParaRPr>
          </a:p>
        </p:txBody>
      </p:sp>
      <p:sp>
        <p:nvSpPr>
          <p:cNvPr id="10" name="!!C5">
            <a:extLst>
              <a:ext uri="{FF2B5EF4-FFF2-40B4-BE49-F238E27FC236}">
                <a16:creationId xmlns:a16="http://schemas.microsoft.com/office/drawing/2014/main" id="{067271B4-78B9-B721-633F-ED918A276987}"/>
              </a:ext>
            </a:extLst>
          </p:cNvPr>
          <p:cNvSpPr txBox="1"/>
          <p:nvPr/>
        </p:nvSpPr>
        <p:spPr>
          <a:xfrm>
            <a:off x="1388962" y="3970977"/>
            <a:ext cx="4407150"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12" name="!!C7">
            <a:extLst>
              <a:ext uri="{FF2B5EF4-FFF2-40B4-BE49-F238E27FC236}">
                <a16:creationId xmlns:a16="http://schemas.microsoft.com/office/drawing/2014/main" id="{D97E7F8A-4B45-B41B-77FE-0E76699476D6}"/>
              </a:ext>
            </a:extLst>
          </p:cNvPr>
          <p:cNvSpPr txBox="1"/>
          <p:nvPr/>
        </p:nvSpPr>
        <p:spPr>
          <a:xfrm>
            <a:off x="2343080" y="443264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3" name="!!WHITE">
            <a:extLst>
              <a:ext uri="{FF2B5EF4-FFF2-40B4-BE49-F238E27FC236}">
                <a16:creationId xmlns:a16="http://schemas.microsoft.com/office/drawing/2014/main" id="{742013BA-F01B-0AB6-57DE-B022C536605F}"/>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1">
            <a:extLst>
              <a:ext uri="{FF2B5EF4-FFF2-40B4-BE49-F238E27FC236}">
                <a16:creationId xmlns:a16="http://schemas.microsoft.com/office/drawing/2014/main" id="{049E396E-F12D-8D98-5999-08F2BC9D030D}"/>
              </a:ext>
            </a:extLst>
          </p:cNvPr>
          <p:cNvSpPr/>
          <p:nvPr/>
        </p:nvSpPr>
        <p:spPr>
          <a:xfrm>
            <a:off x="1507669" y="-4552529"/>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2">
            <a:extLst>
              <a:ext uri="{FF2B5EF4-FFF2-40B4-BE49-F238E27FC236}">
                <a16:creationId xmlns:a16="http://schemas.microsoft.com/office/drawing/2014/main" id="{4DEFDA65-D7A4-9E15-C510-A9F1DCE2D2EB}"/>
              </a:ext>
            </a:extLst>
          </p:cNvPr>
          <p:cNvSpPr/>
          <p:nvPr/>
        </p:nvSpPr>
        <p:spPr>
          <a:xfrm>
            <a:off x="-8290808"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3">
            <a:extLst>
              <a:ext uri="{FF2B5EF4-FFF2-40B4-BE49-F238E27FC236}">
                <a16:creationId xmlns:a16="http://schemas.microsoft.com/office/drawing/2014/main" id="{E6D249B8-4E96-5B47-8F51-5CB4DF58839C}"/>
              </a:ext>
            </a:extLst>
          </p:cNvPr>
          <p:cNvSpPr/>
          <p:nvPr/>
        </p:nvSpPr>
        <p:spPr>
          <a:xfrm>
            <a:off x="-4232226"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4">
            <a:extLst>
              <a:ext uri="{FF2B5EF4-FFF2-40B4-BE49-F238E27FC236}">
                <a16:creationId xmlns:a16="http://schemas.microsoft.com/office/drawing/2014/main" id="{4643391A-CEBF-7223-E475-9AC892E8C1E7}"/>
              </a:ext>
            </a:extLst>
          </p:cNvPr>
          <p:cNvSpPr/>
          <p:nvPr/>
        </p:nvSpPr>
        <p:spPr>
          <a:xfrm>
            <a:off x="-44256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5">
            <a:extLst>
              <a:ext uri="{FF2B5EF4-FFF2-40B4-BE49-F238E27FC236}">
                <a16:creationId xmlns:a16="http://schemas.microsoft.com/office/drawing/2014/main" id="{290D1D8D-C3D3-3DCA-C758-776DEEE33AF4}"/>
              </a:ext>
            </a:extLst>
          </p:cNvPr>
          <p:cNvSpPr/>
          <p:nvPr/>
        </p:nvSpPr>
        <p:spPr>
          <a:xfrm>
            <a:off x="1926296" y="7542465"/>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a:extLst>
              <a:ext uri="{FF2B5EF4-FFF2-40B4-BE49-F238E27FC236}">
                <a16:creationId xmlns:a16="http://schemas.microsoft.com/office/drawing/2014/main" id="{EF64D13C-6523-E0FA-4EF4-249BBF8CFC72}"/>
              </a:ext>
            </a:extLst>
          </p:cNvPr>
          <p:cNvSpPr txBox="1"/>
          <p:nvPr/>
        </p:nvSpPr>
        <p:spPr>
          <a:xfrm>
            <a:off x="12550682" y="1431363"/>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4" name="!!LINE">
            <a:extLst>
              <a:ext uri="{FF2B5EF4-FFF2-40B4-BE49-F238E27FC236}">
                <a16:creationId xmlns:a16="http://schemas.microsoft.com/office/drawing/2014/main" id="{1373959F-AB71-1025-2959-A074A24EE6E1}"/>
              </a:ext>
            </a:extLst>
          </p:cNvPr>
          <p:cNvSpPr/>
          <p:nvPr/>
        </p:nvSpPr>
        <p:spPr>
          <a:xfrm>
            <a:off x="144277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ESCRIPTION">
            <a:extLst>
              <a:ext uri="{FF2B5EF4-FFF2-40B4-BE49-F238E27FC236}">
                <a16:creationId xmlns:a16="http://schemas.microsoft.com/office/drawing/2014/main" id="{0ED5C3BD-E319-D577-0508-F3D0B8A70AD0}"/>
              </a:ext>
            </a:extLst>
          </p:cNvPr>
          <p:cNvSpPr txBox="1"/>
          <p:nvPr/>
        </p:nvSpPr>
        <p:spPr>
          <a:xfrm>
            <a:off x="15967981" y="2829441"/>
            <a:ext cx="6011637" cy="4801314"/>
          </a:xfrm>
          <a:prstGeom prst="rect">
            <a:avLst/>
          </a:prstGeom>
          <a:noFill/>
        </p:spPr>
        <p:txBody>
          <a:bodyPr wrap="square" rtlCol="0">
            <a:spAutoFit/>
          </a:bodyPr>
          <a:lstStyle/>
          <a:p>
            <a:pPr algn="ctr"/>
            <a:r>
              <a:rPr lang="en-US" b="0" i="0" dirty="0">
                <a:solidFill>
                  <a:srgbClr val="374151"/>
                </a:solidFill>
                <a:effectLst/>
                <a:latin typeface="Montserrat Light" panose="00000400000000000000" pitchFamily="2" charset="0"/>
              </a:rPr>
              <a:t>The Translator Mobile App is a powerful tool developed using Python and OpenCV that enables users to easily translate text from one language to another in real-time using their smartphone's camera. With this app, users can quickly and accurately translate street signs, menus, and other written content without the need for manual input or typing.</a:t>
            </a:r>
          </a:p>
          <a:p>
            <a:pPr algn="ctr"/>
            <a:r>
              <a:rPr lang="en-US" b="0" i="0" dirty="0">
                <a:solidFill>
                  <a:srgbClr val="374151"/>
                </a:solidFill>
                <a:effectLst/>
                <a:latin typeface="Montserrat Light" panose="00000400000000000000" pitchFamily="2" charset="0"/>
              </a:rPr>
              <a:t>By leveraging the capabilities of OpenCV, the app is able to recognize text in images captured by the smartphone's camera and extract it for translation. The Python programming language provides a robust and flexible platform for developing the app's translation functionality, allowing for seamless integration with a variety of translation APIs and services.</a:t>
            </a:r>
          </a:p>
          <a:p>
            <a:endParaRPr lang="en-IN" dirty="0">
              <a:latin typeface="Montserrat Light" panose="00000400000000000000" pitchFamily="2" charset="0"/>
            </a:endParaRPr>
          </a:p>
        </p:txBody>
      </p:sp>
      <p:sp>
        <p:nvSpPr>
          <p:cNvPr id="27" name="!!MainTitle">
            <a:extLst>
              <a:ext uri="{FF2B5EF4-FFF2-40B4-BE49-F238E27FC236}">
                <a16:creationId xmlns:a16="http://schemas.microsoft.com/office/drawing/2014/main" id="{FA729F5F-749D-74F7-215B-1F681F52A5F6}"/>
              </a:ext>
            </a:extLst>
          </p:cNvPr>
          <p:cNvSpPr txBox="1">
            <a:spLocks/>
          </p:cNvSpPr>
          <p:nvPr/>
        </p:nvSpPr>
        <p:spPr>
          <a:xfrm>
            <a:off x="-5550334" y="2154416"/>
            <a:ext cx="4771711" cy="2061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B8F9D"/>
                </a:solidFill>
                <a:latin typeface="Montserrat" panose="00000800000000000000" pitchFamily="2" charset="0"/>
              </a:rPr>
              <a:t>RT Translator</a:t>
            </a:r>
            <a:endParaRPr lang="en-US" b="1" dirty="0">
              <a:solidFill>
                <a:srgbClr val="0B8F9D"/>
              </a:solidFill>
              <a:latin typeface="Montserrat" panose="00000800000000000000" pitchFamily="2" charset="0"/>
            </a:endParaRPr>
          </a:p>
        </p:txBody>
      </p:sp>
      <p:sp>
        <p:nvSpPr>
          <p:cNvPr id="28" name="!!MTline">
            <a:extLst>
              <a:ext uri="{FF2B5EF4-FFF2-40B4-BE49-F238E27FC236}">
                <a16:creationId xmlns:a16="http://schemas.microsoft.com/office/drawing/2014/main" id="{02B431D6-40EC-0BEB-740E-F3226B1BEBA3}"/>
              </a:ext>
            </a:extLst>
          </p:cNvPr>
          <p:cNvSpPr/>
          <p:nvPr/>
        </p:nvSpPr>
        <p:spPr>
          <a:xfrm>
            <a:off x="-5408680"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tdes">
            <a:extLst>
              <a:ext uri="{FF2B5EF4-FFF2-40B4-BE49-F238E27FC236}">
                <a16:creationId xmlns:a16="http://schemas.microsoft.com/office/drawing/2014/main" id="{04DFF672-82FD-7554-0CFD-72B0AD0AB941}"/>
              </a:ext>
            </a:extLst>
          </p:cNvPr>
          <p:cNvSpPr txBox="1"/>
          <p:nvPr/>
        </p:nvSpPr>
        <p:spPr>
          <a:xfrm>
            <a:off x="-5408680" y="4445267"/>
            <a:ext cx="4974910" cy="646331"/>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Using PYTHON to Translate Unknown Language to Native Language</a:t>
            </a:r>
          </a:p>
        </p:txBody>
      </p:sp>
      <p:pic>
        <p:nvPicPr>
          <p:cNvPr id="11" name="Picture 10" descr="A close up of a keyboard&#10;&#10;Description automatically generated">
            <a:extLst>
              <a:ext uri="{FF2B5EF4-FFF2-40B4-BE49-F238E27FC236}">
                <a16:creationId xmlns:a16="http://schemas.microsoft.com/office/drawing/2014/main" id="{B9EC7F39-613E-E70D-82E7-E64BDBF41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943" y="1225369"/>
            <a:ext cx="5642837" cy="4229182"/>
          </a:xfrm>
          <a:prstGeom prst="rect">
            <a:avLst/>
          </a:prstGeom>
        </p:spPr>
      </p:pic>
    </p:spTree>
    <p:extLst>
      <p:ext uri="{BB962C8B-B14F-4D97-AF65-F5344CB8AC3E}">
        <p14:creationId xmlns:p14="http://schemas.microsoft.com/office/powerpoint/2010/main" val="13938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hidden="1">
            <a:extLst>
              <a:ext uri="{FF2B5EF4-FFF2-40B4-BE49-F238E27FC236}">
                <a16:creationId xmlns:a16="http://schemas.microsoft.com/office/drawing/2014/main" id="{F0E952A8-E307-689D-E249-72633A80B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8" name="!!S1">
            <a:extLst>
              <a:ext uri="{FF2B5EF4-FFF2-40B4-BE49-F238E27FC236}">
                <a16:creationId xmlns:a16="http://schemas.microsoft.com/office/drawing/2014/main" id="{A4818835-FBAF-9BF1-9559-607008289407}"/>
              </a:ext>
            </a:extLst>
          </p:cNvPr>
          <p:cNvSpPr/>
          <p:nvPr/>
        </p:nvSpPr>
        <p:spPr>
          <a:xfrm>
            <a:off x="1507669" y="-1983917"/>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212429"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3">
            <a:extLst>
              <a:ext uri="{FF2B5EF4-FFF2-40B4-BE49-F238E27FC236}">
                <a16:creationId xmlns:a16="http://schemas.microsoft.com/office/drawing/2014/main" id="{039ECC10-4E96-C873-C0FE-52473A15E66F}"/>
              </a:ext>
            </a:extLst>
          </p:cNvPr>
          <p:cNvSpPr/>
          <p:nvPr/>
        </p:nvSpPr>
        <p:spPr>
          <a:xfrm>
            <a:off x="1526502"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7680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1926296" y="3429000"/>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a:extLst>
              <a:ext uri="{FF2B5EF4-FFF2-40B4-BE49-F238E27FC236}">
                <a16:creationId xmlns:a16="http://schemas.microsoft.com/office/drawing/2014/main" id="{F1456DB2-8EA4-A818-A53B-DED5D33707E5}"/>
              </a:ext>
            </a:extLst>
          </p:cNvPr>
          <p:cNvSpPr txBox="1"/>
          <p:nvPr/>
        </p:nvSpPr>
        <p:spPr>
          <a:xfrm>
            <a:off x="5840896" y="270297"/>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8" name="!!LINE">
            <a:extLst>
              <a:ext uri="{FF2B5EF4-FFF2-40B4-BE49-F238E27FC236}">
                <a16:creationId xmlns:a16="http://schemas.microsoft.com/office/drawing/2014/main" id="{AADFD330-909E-86E4-870F-00B604AC6741}"/>
              </a:ext>
            </a:extLst>
          </p:cNvPr>
          <p:cNvSpPr/>
          <p:nvPr/>
        </p:nvSpPr>
        <p:spPr>
          <a:xfrm>
            <a:off x="5796112" y="1307885"/>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C1233A-B335-126D-E132-F9C03945CB26}"/>
              </a:ext>
            </a:extLst>
          </p:cNvPr>
          <p:cNvSpPr>
            <a:spLocks noGrp="1"/>
          </p:cNvSpPr>
          <p:nvPr>
            <p:ph type="title"/>
          </p:nvPr>
        </p:nvSpPr>
        <p:spPr>
          <a:xfrm>
            <a:off x="584998" y="-5803626"/>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11" name="!!C1">
            <a:extLst>
              <a:ext uri="{FF2B5EF4-FFF2-40B4-BE49-F238E27FC236}">
                <a16:creationId xmlns:a16="http://schemas.microsoft.com/office/drawing/2014/main" id="{F5FF4DAA-693C-7BC7-EC25-FF2022B292C1}"/>
              </a:ext>
            </a:extLst>
          </p:cNvPr>
          <p:cNvSpPr txBox="1"/>
          <p:nvPr/>
        </p:nvSpPr>
        <p:spPr>
          <a:xfrm>
            <a:off x="2343080" y="-43767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12" name="!!C2">
            <a:extLst>
              <a:ext uri="{FF2B5EF4-FFF2-40B4-BE49-F238E27FC236}">
                <a16:creationId xmlns:a16="http://schemas.microsoft.com/office/drawing/2014/main" id="{C9AF4911-855C-2608-837D-FE5BCB842380}"/>
              </a:ext>
            </a:extLst>
          </p:cNvPr>
          <p:cNvSpPr txBox="1"/>
          <p:nvPr/>
        </p:nvSpPr>
        <p:spPr>
          <a:xfrm>
            <a:off x="1600926" y="-3915107"/>
            <a:ext cx="4195186"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endParaRPr lang="en-US" sz="3200" spc="600" dirty="0">
              <a:solidFill>
                <a:schemeClr val="bg1">
                  <a:lumMod val="50000"/>
                </a:schemeClr>
              </a:solidFill>
              <a:latin typeface="Montserrat" panose="00000800000000000000" pitchFamily="2" charset="0"/>
            </a:endParaRPr>
          </a:p>
        </p:txBody>
      </p:sp>
      <p:sp>
        <p:nvSpPr>
          <p:cNvPr id="13" name="!!C3">
            <a:extLst>
              <a:ext uri="{FF2B5EF4-FFF2-40B4-BE49-F238E27FC236}">
                <a16:creationId xmlns:a16="http://schemas.microsoft.com/office/drawing/2014/main" id="{70C8FBAF-3988-B147-A8F1-7F4C783ABB82}"/>
              </a:ext>
            </a:extLst>
          </p:cNvPr>
          <p:cNvSpPr txBox="1"/>
          <p:nvPr/>
        </p:nvSpPr>
        <p:spPr>
          <a:xfrm>
            <a:off x="1195754" y="-3029312"/>
            <a:ext cx="4632981"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a:t>
            </a:r>
          </a:p>
        </p:txBody>
      </p:sp>
      <p:sp>
        <p:nvSpPr>
          <p:cNvPr id="14" name="!!C4">
            <a:extLst>
              <a:ext uri="{FF2B5EF4-FFF2-40B4-BE49-F238E27FC236}">
                <a16:creationId xmlns:a16="http://schemas.microsoft.com/office/drawing/2014/main" id="{C3317FE1-4485-8E61-3C11-E3F147ABD279}"/>
              </a:ext>
            </a:extLst>
          </p:cNvPr>
          <p:cNvSpPr txBox="1"/>
          <p:nvPr/>
        </p:nvSpPr>
        <p:spPr>
          <a:xfrm>
            <a:off x="584999" y="-3478466"/>
            <a:ext cx="5211114"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endParaRPr lang="en-US" sz="3200" spc="600" dirty="0">
              <a:solidFill>
                <a:schemeClr val="bg1">
                  <a:lumMod val="50000"/>
                </a:schemeClr>
              </a:solidFill>
              <a:latin typeface="Montserrat" panose="00000800000000000000" pitchFamily="2" charset="0"/>
            </a:endParaRPr>
          </a:p>
        </p:txBody>
      </p:sp>
      <p:sp>
        <p:nvSpPr>
          <p:cNvPr id="15" name="!!C5">
            <a:extLst>
              <a:ext uri="{FF2B5EF4-FFF2-40B4-BE49-F238E27FC236}">
                <a16:creationId xmlns:a16="http://schemas.microsoft.com/office/drawing/2014/main" id="{8BE43849-C070-7668-BAA4-BF55A17F25C5}"/>
              </a:ext>
            </a:extLst>
          </p:cNvPr>
          <p:cNvSpPr txBox="1"/>
          <p:nvPr/>
        </p:nvSpPr>
        <p:spPr>
          <a:xfrm>
            <a:off x="1361440" y="-2580159"/>
            <a:ext cx="443467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20" name="!!C7">
            <a:extLst>
              <a:ext uri="{FF2B5EF4-FFF2-40B4-BE49-F238E27FC236}">
                <a16:creationId xmlns:a16="http://schemas.microsoft.com/office/drawing/2014/main" id="{7D949808-3E1C-CFFC-1364-0EA66005188D}"/>
              </a:ext>
            </a:extLst>
          </p:cNvPr>
          <p:cNvSpPr txBox="1"/>
          <p:nvPr/>
        </p:nvSpPr>
        <p:spPr>
          <a:xfrm>
            <a:off x="2343080" y="-212586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2" name="!!BLOCK">
            <a:extLst>
              <a:ext uri="{FF2B5EF4-FFF2-40B4-BE49-F238E27FC236}">
                <a16:creationId xmlns:a16="http://schemas.microsoft.com/office/drawing/2014/main" id="{EBFAFE8F-A42C-1BE8-5C2E-97508039042B}"/>
              </a:ext>
            </a:extLst>
          </p:cNvPr>
          <p:cNvSpPr/>
          <p:nvPr/>
        </p:nvSpPr>
        <p:spPr>
          <a:xfrm>
            <a:off x="6230319" y="7267732"/>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17DEEDA-EF94-30AB-E909-A49723F9BD66}"/>
              </a:ext>
            </a:extLst>
          </p:cNvPr>
          <p:cNvSpPr txBox="1"/>
          <p:nvPr/>
        </p:nvSpPr>
        <p:spPr>
          <a:xfrm>
            <a:off x="5693686" y="1647791"/>
            <a:ext cx="5913391" cy="4801314"/>
          </a:xfrm>
          <a:prstGeom prst="rect">
            <a:avLst/>
          </a:prstGeom>
          <a:noFill/>
        </p:spPr>
        <p:txBody>
          <a:bodyPr wrap="square" rtlCol="0">
            <a:spAutoFit/>
          </a:bodyPr>
          <a:lstStyle/>
          <a:p>
            <a:pPr algn="ctr"/>
            <a:r>
              <a:rPr lang="en-US" b="0" i="0" dirty="0">
                <a:solidFill>
                  <a:srgbClr val="374151"/>
                </a:solidFill>
                <a:effectLst/>
                <a:latin typeface="Montserrat Light" panose="00000400000000000000" pitchFamily="2" charset="0"/>
              </a:rPr>
              <a:t>The Translator Mobile App is a powerful tool developed using Python and OpenCV that enables users to easily translate text from one language to another in real-time using their smartphone's camera. With this app, users can quickly and accurately translate street signs, menus, and other written content without the need for manual input or typing.</a:t>
            </a:r>
          </a:p>
          <a:p>
            <a:pPr algn="ctr"/>
            <a:r>
              <a:rPr lang="en-US" b="0" i="0" dirty="0">
                <a:solidFill>
                  <a:srgbClr val="374151"/>
                </a:solidFill>
                <a:effectLst/>
                <a:latin typeface="Montserrat Light" panose="00000400000000000000" pitchFamily="2" charset="0"/>
              </a:rPr>
              <a:t>By leveraging the capabilities of OpenCV, the app is able to recognize text in images captured by the smartphone's camera and extract it for translation. The Python programming language provides a robust and flexible platform for developing the app's translation functionality, allowing for seamless integration with a variety of translation APIs and services.</a:t>
            </a:r>
          </a:p>
          <a:p>
            <a:endParaRPr lang="en-IN" dirty="0">
              <a:latin typeface="Montserrat Light" panose="00000400000000000000" pitchFamily="2" charset="0"/>
            </a:endParaRPr>
          </a:p>
        </p:txBody>
      </p:sp>
    </p:spTree>
    <p:extLst>
      <p:ext uri="{BB962C8B-B14F-4D97-AF65-F5344CB8AC3E}">
        <p14:creationId xmlns:p14="http://schemas.microsoft.com/office/powerpoint/2010/main" val="60971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1">
            <a:extLst>
              <a:ext uri="{FF2B5EF4-FFF2-40B4-BE49-F238E27FC236}">
                <a16:creationId xmlns:a16="http://schemas.microsoft.com/office/drawing/2014/main" id="{A4818835-FBAF-9BF1-9559-607008289407}"/>
              </a:ext>
            </a:extLst>
          </p:cNvPr>
          <p:cNvSpPr/>
          <p:nvPr/>
        </p:nvSpPr>
        <p:spPr>
          <a:xfrm>
            <a:off x="8278318" y="1981200"/>
            <a:ext cx="3741341" cy="3871132"/>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72339" y="1981200"/>
            <a:ext cx="3741341" cy="3871132"/>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3">
            <a:extLst>
              <a:ext uri="{FF2B5EF4-FFF2-40B4-BE49-F238E27FC236}">
                <a16:creationId xmlns:a16="http://schemas.microsoft.com/office/drawing/2014/main" id="{039ECC10-4E96-C873-C0FE-52473A15E66F}"/>
              </a:ext>
            </a:extLst>
          </p:cNvPr>
          <p:cNvSpPr/>
          <p:nvPr/>
        </p:nvSpPr>
        <p:spPr>
          <a:xfrm>
            <a:off x="4267199" y="1981200"/>
            <a:ext cx="3741341" cy="3871132"/>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2498452" y="5639611"/>
            <a:ext cx="6328392" cy="632839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9285380" y="-2661101"/>
            <a:ext cx="4336382" cy="433638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AL1">
            <a:extLst>
              <a:ext uri="{FF2B5EF4-FFF2-40B4-BE49-F238E27FC236}">
                <a16:creationId xmlns:a16="http://schemas.microsoft.com/office/drawing/2014/main" id="{9F38F4F7-1F7E-3B53-CC66-A8EB0666DEB9}"/>
              </a:ext>
            </a:extLst>
          </p:cNvPr>
          <p:cNvSpPr txBox="1"/>
          <p:nvPr/>
        </p:nvSpPr>
        <p:spPr>
          <a:xfrm>
            <a:off x="1197427" y="2163988"/>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11" name="!!GOAL1LINE">
            <a:extLst>
              <a:ext uri="{FF2B5EF4-FFF2-40B4-BE49-F238E27FC236}">
                <a16:creationId xmlns:a16="http://schemas.microsoft.com/office/drawing/2014/main" id="{A80AD916-857F-04AE-7F90-E0F1572C696E}"/>
              </a:ext>
            </a:extLst>
          </p:cNvPr>
          <p:cNvSpPr/>
          <p:nvPr/>
        </p:nvSpPr>
        <p:spPr>
          <a:xfrm>
            <a:off x="667655" y="295207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AL1DES">
            <a:extLst>
              <a:ext uri="{FF2B5EF4-FFF2-40B4-BE49-F238E27FC236}">
                <a16:creationId xmlns:a16="http://schemas.microsoft.com/office/drawing/2014/main" id="{FACBA44B-F852-E100-088A-3B5C04515365}"/>
              </a:ext>
            </a:extLst>
          </p:cNvPr>
          <p:cNvSpPr txBox="1"/>
          <p:nvPr/>
        </p:nvSpPr>
        <p:spPr>
          <a:xfrm>
            <a:off x="544010" y="3109092"/>
            <a:ext cx="2951543" cy="1754326"/>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Data collection: We will collect a large dataset of written and spoken language in different languages to train our translation model.</a:t>
            </a:r>
            <a:endParaRPr lang="en-US" sz="2000" dirty="0">
              <a:solidFill>
                <a:schemeClr val="bg1"/>
              </a:solidFill>
              <a:latin typeface="Montserrat Light" panose="00000400000000000000" pitchFamily="2" charset="0"/>
            </a:endParaRPr>
          </a:p>
        </p:txBody>
      </p:sp>
      <p:sp>
        <p:nvSpPr>
          <p:cNvPr id="13" name="!!GOAL2">
            <a:extLst>
              <a:ext uri="{FF2B5EF4-FFF2-40B4-BE49-F238E27FC236}">
                <a16:creationId xmlns:a16="http://schemas.microsoft.com/office/drawing/2014/main" id="{F26C95FA-E1FE-E095-C622-DC3090229B3D}"/>
              </a:ext>
            </a:extLst>
          </p:cNvPr>
          <p:cNvSpPr txBox="1"/>
          <p:nvPr/>
        </p:nvSpPr>
        <p:spPr>
          <a:xfrm>
            <a:off x="5312226" y="2170961"/>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14" name="!!GOAL2LINE">
            <a:extLst>
              <a:ext uri="{FF2B5EF4-FFF2-40B4-BE49-F238E27FC236}">
                <a16:creationId xmlns:a16="http://schemas.microsoft.com/office/drawing/2014/main" id="{38558965-2C08-DA78-B1D6-6AD2974B54FD}"/>
              </a:ext>
            </a:extLst>
          </p:cNvPr>
          <p:cNvSpPr/>
          <p:nvPr/>
        </p:nvSpPr>
        <p:spPr>
          <a:xfrm>
            <a:off x="4782454" y="2954914"/>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AL2DES">
            <a:extLst>
              <a:ext uri="{FF2B5EF4-FFF2-40B4-BE49-F238E27FC236}">
                <a16:creationId xmlns:a16="http://schemas.microsoft.com/office/drawing/2014/main" id="{C1BE4235-133F-EA76-6FE7-9609E8DC66AE}"/>
              </a:ext>
            </a:extLst>
          </p:cNvPr>
          <p:cNvSpPr txBox="1"/>
          <p:nvPr/>
        </p:nvSpPr>
        <p:spPr>
          <a:xfrm>
            <a:off x="4386805" y="3058866"/>
            <a:ext cx="3362297" cy="229634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Machine Learning Model: We will use machine learning model based on natural language processing techniques to translate the text from the unknown language to the user's native language.</a:t>
            </a:r>
            <a:endParaRPr lang="en-US" sz="2000" dirty="0">
              <a:solidFill>
                <a:schemeClr val="bg1"/>
              </a:solidFill>
              <a:latin typeface="Montserrat Light" panose="00000400000000000000" pitchFamily="2" charset="0"/>
            </a:endParaRPr>
          </a:p>
        </p:txBody>
      </p:sp>
      <p:sp>
        <p:nvSpPr>
          <p:cNvPr id="17" name="!!GOAL3">
            <a:extLst>
              <a:ext uri="{FF2B5EF4-FFF2-40B4-BE49-F238E27FC236}">
                <a16:creationId xmlns:a16="http://schemas.microsoft.com/office/drawing/2014/main" id="{944AB56D-713A-4D94-8F54-2FE9436C4E1D}"/>
              </a:ext>
            </a:extLst>
          </p:cNvPr>
          <p:cNvSpPr txBox="1"/>
          <p:nvPr/>
        </p:nvSpPr>
        <p:spPr>
          <a:xfrm>
            <a:off x="9407088" y="2168996"/>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20" name="!!GOAL3LINE">
            <a:extLst>
              <a:ext uri="{FF2B5EF4-FFF2-40B4-BE49-F238E27FC236}">
                <a16:creationId xmlns:a16="http://schemas.microsoft.com/office/drawing/2014/main" id="{9B30F474-29ED-26B5-7264-357D290B4164}"/>
              </a:ext>
            </a:extLst>
          </p:cNvPr>
          <p:cNvSpPr/>
          <p:nvPr/>
        </p:nvSpPr>
        <p:spPr>
          <a:xfrm>
            <a:off x="8877316" y="295623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AL3DES">
            <a:extLst>
              <a:ext uri="{FF2B5EF4-FFF2-40B4-BE49-F238E27FC236}">
                <a16:creationId xmlns:a16="http://schemas.microsoft.com/office/drawing/2014/main" id="{F866A3D0-A930-F426-E746-4C10652C222C}"/>
              </a:ext>
            </a:extLst>
          </p:cNvPr>
          <p:cNvSpPr txBox="1"/>
          <p:nvPr/>
        </p:nvSpPr>
        <p:spPr>
          <a:xfrm>
            <a:off x="8524104" y="3224498"/>
            <a:ext cx="3333509" cy="1754326"/>
          </a:xfrm>
          <a:prstGeom prst="rect">
            <a:avLst/>
          </a:prstGeom>
          <a:noFill/>
        </p:spPr>
        <p:txBody>
          <a:bodyPr wrap="square" rtlCol="0">
            <a:spAutoFit/>
          </a:bodyPr>
          <a:lstStyle/>
          <a:p>
            <a:pPr algn="ctr"/>
            <a:r>
              <a:rPr lang="en-US" b="0" i="0" dirty="0">
                <a:solidFill>
                  <a:schemeClr val="bg1"/>
                </a:solidFill>
                <a:effectLst/>
                <a:latin typeface="Montserrat Light" panose="00000400000000000000" pitchFamily="2" charset="0"/>
              </a:rPr>
              <a:t>Using OpenCV, develop the image recognition functionality that will allow the app to recognize text in images captured by the smartphone's camera.</a:t>
            </a:r>
            <a:endParaRPr lang="en-US" sz="2000" dirty="0">
              <a:solidFill>
                <a:schemeClr val="bg1"/>
              </a:solidFill>
              <a:latin typeface="Montserrat Light" panose="00000400000000000000" pitchFamily="2" charset="0"/>
            </a:endParaRPr>
          </a:p>
        </p:txBody>
      </p:sp>
      <p:sp>
        <p:nvSpPr>
          <p:cNvPr id="24" name="!!GOALS">
            <a:extLst>
              <a:ext uri="{FF2B5EF4-FFF2-40B4-BE49-F238E27FC236}">
                <a16:creationId xmlns:a16="http://schemas.microsoft.com/office/drawing/2014/main" id="{B9451A4A-77D5-C76D-D105-91BD8C688DF5}"/>
              </a:ext>
            </a:extLst>
          </p:cNvPr>
          <p:cNvSpPr txBox="1"/>
          <p:nvPr/>
        </p:nvSpPr>
        <p:spPr>
          <a:xfrm>
            <a:off x="172340" y="351842"/>
            <a:ext cx="11847319"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METHODOLOGY</a:t>
            </a:r>
          </a:p>
        </p:txBody>
      </p:sp>
      <p:sp>
        <p:nvSpPr>
          <p:cNvPr id="38" name="!!Rectangle: Rounded Corners 1">
            <a:extLst>
              <a:ext uri="{FF2B5EF4-FFF2-40B4-BE49-F238E27FC236}">
                <a16:creationId xmlns:a16="http://schemas.microsoft.com/office/drawing/2014/main" id="{6E6CD559-5959-B991-263C-37DB9EC659AC}"/>
              </a:ext>
            </a:extLst>
          </p:cNvPr>
          <p:cNvSpPr/>
          <p:nvPr/>
        </p:nvSpPr>
        <p:spPr>
          <a:xfrm>
            <a:off x="1846006" y="76511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OPIC TITLE">
            <a:extLst>
              <a:ext uri="{FF2B5EF4-FFF2-40B4-BE49-F238E27FC236}">
                <a16:creationId xmlns:a16="http://schemas.microsoft.com/office/drawing/2014/main" id="{88449570-6F21-B3CC-8408-BC9A249C41F7}"/>
              </a:ext>
            </a:extLst>
          </p:cNvPr>
          <p:cNvSpPr txBox="1"/>
          <p:nvPr/>
        </p:nvSpPr>
        <p:spPr>
          <a:xfrm>
            <a:off x="2175384" y="9715737"/>
            <a:ext cx="7841225" cy="830997"/>
          </a:xfrm>
          <a:prstGeom prst="rect">
            <a:avLst/>
          </a:prstGeom>
          <a:noFill/>
        </p:spPr>
        <p:txBody>
          <a:bodyPr wrap="square" rtlCol="0">
            <a:spAutoFit/>
          </a:bodyPr>
          <a:lstStyle/>
          <a:p>
            <a:pPr algn="ctr"/>
            <a:r>
              <a:rPr lang="en-US" sz="4800" dirty="0">
                <a:solidFill>
                  <a:schemeClr val="tx1">
                    <a:lumMod val="75000"/>
                    <a:lumOff val="25000"/>
                  </a:schemeClr>
                </a:solidFill>
                <a:latin typeface="Montserrat" panose="00000800000000000000" pitchFamily="2" charset="0"/>
              </a:rPr>
              <a:t>ADDITIONAL FEATURES</a:t>
            </a:r>
          </a:p>
        </p:txBody>
      </p:sp>
      <p:sp>
        <p:nvSpPr>
          <p:cNvPr id="40" name="!!Rectangle: Rounded Corners 2">
            <a:extLst>
              <a:ext uri="{FF2B5EF4-FFF2-40B4-BE49-F238E27FC236}">
                <a16:creationId xmlns:a16="http://schemas.microsoft.com/office/drawing/2014/main" id="{AD03954F-8BFA-1483-7A69-585EE611F13B}"/>
              </a:ext>
            </a:extLst>
          </p:cNvPr>
          <p:cNvSpPr/>
          <p:nvPr/>
        </p:nvSpPr>
        <p:spPr>
          <a:xfrm>
            <a:off x="1846005" y="137662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a:extLst>
              <a:ext uri="{FF2B5EF4-FFF2-40B4-BE49-F238E27FC236}">
                <a16:creationId xmlns:a16="http://schemas.microsoft.com/office/drawing/2014/main" id="{C03368A3-58F4-0192-BD4D-20DC54DDA205}"/>
              </a:ext>
            </a:extLst>
          </p:cNvPr>
          <p:cNvSpPr/>
          <p:nvPr/>
        </p:nvSpPr>
        <p:spPr>
          <a:xfrm>
            <a:off x="2275245" y="182439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HAR1">
            <a:extLst>
              <a:ext uri="{FF2B5EF4-FFF2-40B4-BE49-F238E27FC236}">
                <a16:creationId xmlns:a16="http://schemas.microsoft.com/office/drawing/2014/main" id="{A0579805-A136-C726-2745-09F631CF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22" y="18314576"/>
            <a:ext cx="2916495" cy="3072645"/>
          </a:xfrm>
          <a:prstGeom prst="ellipse">
            <a:avLst/>
          </a:prstGeom>
        </p:spPr>
      </p:pic>
      <p:sp>
        <p:nvSpPr>
          <p:cNvPr id="43" name="!!DESCRIPTION">
            <a:extLst>
              <a:ext uri="{FF2B5EF4-FFF2-40B4-BE49-F238E27FC236}">
                <a16:creationId xmlns:a16="http://schemas.microsoft.com/office/drawing/2014/main" id="{745523F2-E1EC-FBCF-1473-03B42978E51D}"/>
              </a:ext>
            </a:extLst>
          </p:cNvPr>
          <p:cNvSpPr txBox="1"/>
          <p:nvPr/>
        </p:nvSpPr>
        <p:spPr>
          <a:xfrm>
            <a:off x="5531872" y="22234420"/>
            <a:ext cx="4240868" cy="3046988"/>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We will add additional features such as the ability to save and bookmark translations, as well as access to a library of commonly used phrases and expressions in different languages.</a:t>
            </a:r>
          </a:p>
        </p:txBody>
      </p:sp>
      <p:sp>
        <p:nvSpPr>
          <p:cNvPr id="23" name="!!TITLE">
            <a:extLst>
              <a:ext uri="{FF2B5EF4-FFF2-40B4-BE49-F238E27FC236}">
                <a16:creationId xmlns:a16="http://schemas.microsoft.com/office/drawing/2014/main" id="{9FA9DBB3-D6AD-7BD8-AE1B-5CCA51372025}"/>
              </a:ext>
            </a:extLst>
          </p:cNvPr>
          <p:cNvSpPr txBox="1"/>
          <p:nvPr/>
        </p:nvSpPr>
        <p:spPr>
          <a:xfrm>
            <a:off x="5502182" y="-6808795"/>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5" name="!!LINE">
            <a:extLst>
              <a:ext uri="{FF2B5EF4-FFF2-40B4-BE49-F238E27FC236}">
                <a16:creationId xmlns:a16="http://schemas.microsoft.com/office/drawing/2014/main" id="{2C32F699-8A4B-5CEC-6C14-C1C3DED2BB50}"/>
              </a:ext>
            </a:extLst>
          </p:cNvPr>
          <p:cNvSpPr/>
          <p:nvPr/>
        </p:nvSpPr>
        <p:spPr>
          <a:xfrm>
            <a:off x="5642606" y="-5296660"/>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CRIPTION">
            <a:extLst>
              <a:ext uri="{FF2B5EF4-FFF2-40B4-BE49-F238E27FC236}">
                <a16:creationId xmlns:a16="http://schemas.microsoft.com/office/drawing/2014/main" id="{9D81EDC0-D4FD-44E1-DFEC-F78A063F6171}"/>
              </a:ext>
            </a:extLst>
          </p:cNvPr>
          <p:cNvSpPr txBox="1"/>
          <p:nvPr/>
        </p:nvSpPr>
        <p:spPr>
          <a:xfrm>
            <a:off x="5492765" y="-4809043"/>
            <a:ext cx="6011637" cy="4801314"/>
          </a:xfrm>
          <a:prstGeom prst="rect">
            <a:avLst/>
          </a:prstGeom>
          <a:noFill/>
        </p:spPr>
        <p:txBody>
          <a:bodyPr wrap="square" rtlCol="0">
            <a:spAutoFit/>
          </a:bodyPr>
          <a:lstStyle/>
          <a:p>
            <a:pPr algn="ctr"/>
            <a:r>
              <a:rPr lang="en-US" b="0" i="0" dirty="0">
                <a:solidFill>
                  <a:srgbClr val="374151"/>
                </a:solidFill>
                <a:effectLst/>
                <a:latin typeface="Montserrat Light" panose="00000400000000000000" pitchFamily="2" charset="0"/>
              </a:rPr>
              <a:t>The Translator Mobile App is a powerful tool developed using Python and OpenCV that enables users to easily translate text from one language to another in real-time using their smartphone's camera. With this app, users can quickly and accurately translate street signs, menus, and other written content without the need for manual input or typing.</a:t>
            </a:r>
          </a:p>
          <a:p>
            <a:pPr algn="ctr"/>
            <a:r>
              <a:rPr lang="en-US" b="0" i="0" dirty="0">
                <a:solidFill>
                  <a:srgbClr val="374151"/>
                </a:solidFill>
                <a:effectLst/>
                <a:latin typeface="Montserrat Light" panose="00000400000000000000" pitchFamily="2" charset="0"/>
              </a:rPr>
              <a:t>By leveraging the capabilities of OpenCV, the app is able to recognize text in images captured by the smartphone's camera and extract it for translation. The Python programming language provides a robust and flexible platform for developing the app's translation functionality, allowing for seamless integration with a variety of translation APIs and services.</a:t>
            </a:r>
          </a:p>
          <a:p>
            <a:endParaRPr lang="en-IN" dirty="0">
              <a:latin typeface="Montserrat Light" panose="00000400000000000000" pitchFamily="2" charset="0"/>
            </a:endParaRPr>
          </a:p>
        </p:txBody>
      </p:sp>
    </p:spTree>
    <p:extLst>
      <p:ext uri="{BB962C8B-B14F-4D97-AF65-F5344CB8AC3E}">
        <p14:creationId xmlns:p14="http://schemas.microsoft.com/office/powerpoint/2010/main" val="18244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953094" cy="3991808"/>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39" y="-4114801"/>
            <a:ext cx="3953094" cy="3886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335992" y="-4114801"/>
            <a:ext cx="3953094" cy="3943148"/>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7" y="-3844165"/>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5" y="-3034557"/>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238233" y="-2745655"/>
            <a:ext cx="3485263" cy="1754326"/>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Data collection: We will collect a large dataset of written and spoken language in different languages to train our translation model.</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01507" y="-3798445"/>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4" y="-3037704"/>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617953" y="-2867563"/>
            <a:ext cx="3389172" cy="2308324"/>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Machine Learning Model: We will develop a machine learning model using natural language processing techniques to translate the text from the unknown language to the user's native language.</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079" y="-3876034"/>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7307" y="-305888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684880" y="-2920615"/>
            <a:ext cx="3334781" cy="1754326"/>
          </a:xfrm>
          <a:prstGeom prst="rect">
            <a:avLst/>
          </a:prstGeom>
          <a:noFill/>
        </p:spPr>
        <p:txBody>
          <a:bodyPr wrap="square" rtlCol="0">
            <a:spAutoFit/>
          </a:bodyPr>
          <a:lstStyle/>
          <a:p>
            <a:pPr algn="ctr"/>
            <a:r>
              <a:rPr lang="en-US" b="0" i="0" dirty="0">
                <a:solidFill>
                  <a:schemeClr val="bg1"/>
                </a:solidFill>
                <a:effectLst/>
                <a:latin typeface="Montserrat Light" panose="00000400000000000000" pitchFamily="2" charset="0"/>
              </a:rPr>
              <a:t>Using OpenCV, develop the image recognition functionality that will allow the app to recognize text in images captured by the smartphone's camera.</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693545"/>
            <a:ext cx="7841225" cy="830997"/>
          </a:xfrm>
          <a:prstGeom prst="rect">
            <a:avLst/>
          </a:prstGeom>
          <a:noFill/>
        </p:spPr>
        <p:txBody>
          <a:bodyPr wrap="square" rtlCol="0">
            <a:spAutoFit/>
          </a:bodyPr>
          <a:lstStyle/>
          <a:p>
            <a:pPr algn="ctr"/>
            <a:r>
              <a:rPr lang="en-US" sz="4800" dirty="0">
                <a:solidFill>
                  <a:schemeClr val="tx1">
                    <a:lumMod val="75000"/>
                    <a:lumOff val="25000"/>
                  </a:schemeClr>
                </a:solidFill>
                <a:latin typeface="Montserrat" panose="00000800000000000000" pitchFamily="2" charset="0"/>
              </a:rPr>
              <a:t>ADDITIONAL FEATURES</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5EBA72-EFD4-51A0-B974-ED9B734268B7}"/>
              </a:ext>
            </a:extLst>
          </p:cNvPr>
          <p:cNvSpPr/>
          <p:nvPr/>
        </p:nvSpPr>
        <p:spPr>
          <a:xfrm>
            <a:off x="2275245" y="25721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02" y="2642776"/>
            <a:ext cx="2916495" cy="3072645"/>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509333" y="2668433"/>
            <a:ext cx="4240868" cy="3416320"/>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We will add additional features such as the ability to save and bookmark translations, as well as access to a library of commonly used phrases and expressions in different languages, and translating in real time</a:t>
            </a: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extLst>
                  <p:ext uri="{D42A27DB-BD31-4B8C-83A1-F6EECF244321}">
                    <p14:modId xmlns:p14="http://schemas.microsoft.com/office/powerpoint/2010/main" val="2555656411"/>
                  </p:ext>
                </p:extLst>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extLst>
                  <p:ext uri="{D42A27DB-BD31-4B8C-83A1-F6EECF244321}">
                    <p14:modId xmlns:p14="http://schemas.microsoft.com/office/powerpoint/2010/main" val="2863698752"/>
                  </p:ext>
                </p:extLst>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extLst>
                  <p:ext uri="{D42A27DB-BD31-4B8C-83A1-F6EECF244321}">
                    <p14:modId xmlns:p14="http://schemas.microsoft.com/office/powerpoint/2010/main" val="1917445223"/>
                  </p:ext>
                </p:extLst>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384995"/>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Utilize OpenCV to develop advanced image recognition functionality that allows the app to recognize text in images captured by the smartphone's camera, without the need for manual input or typing.</a:t>
            </a:r>
            <a:endParaRPr lang="en-US" sz="1200" b="1"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015663"/>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Develop a user-friendly mobile app that can accurately translate text in real-time, making it easier for users to communicate across language barriers.</a:t>
            </a:r>
            <a:endParaRPr lang="en-US" sz="1200" b="1" dirty="0">
              <a:solidFill>
                <a:schemeClr val="bg1"/>
              </a:solidFill>
              <a:latin typeface="Montserrat Light" panose="000004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569660"/>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Integrate with third-party translation APIs and services to provide accurate and reliable translations for a wide range of languages, as well as language detection and text-to-speech functionality to enhance the user experience.</a:t>
            </a:r>
            <a:endParaRPr lang="en-US" sz="12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307086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hidden="1">
            <a:extLst>
              <a:ext uri="{FF2B5EF4-FFF2-40B4-BE49-F238E27FC236}">
                <a16:creationId xmlns:a16="http://schemas.microsoft.com/office/drawing/2014/main" id="{4E7101E6-AAA7-8885-757D-E58710078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9" name="!!S4">
            <a:extLst>
              <a:ext uri="{FF2B5EF4-FFF2-40B4-BE49-F238E27FC236}">
                <a16:creationId xmlns:a16="http://schemas.microsoft.com/office/drawing/2014/main" id="{A7223CAB-765F-8624-4750-4893CEB80607}"/>
              </a:ext>
            </a:extLst>
          </p:cNvPr>
          <p:cNvSpPr/>
          <p:nvPr/>
        </p:nvSpPr>
        <p:spPr>
          <a:xfrm>
            <a:off x="-3662788" y="-3531553"/>
            <a:ext cx="7315200" cy="7315200"/>
          </a:xfrm>
          <a:prstGeom prst="ellipse">
            <a:avLst/>
          </a:prstGeom>
          <a:gradFill>
            <a:gsLst>
              <a:gs pos="0">
                <a:srgbClr val="0B8F9D"/>
              </a:gs>
              <a:gs pos="99115">
                <a:schemeClr val="bg1">
                  <a:lumMod val="85000"/>
                </a:schemeClr>
              </a:gs>
            </a:gsLst>
            <a:lin ang="54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7771458" y="2751858"/>
            <a:ext cx="7315200" cy="7315200"/>
          </a:xfrm>
          <a:prstGeom prst="ellipse">
            <a:avLst/>
          </a:prstGeom>
          <a:gradFill>
            <a:gsLst>
              <a:gs pos="0">
                <a:srgbClr val="0B8F9D"/>
              </a:gs>
              <a:gs pos="99115">
                <a:schemeClr val="bg1">
                  <a:lumMod val="85000"/>
                </a:schemeClr>
              </a:gs>
            </a:gsLst>
            <a:lin ang="54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
            <a:extLst>
              <a:ext uri="{FF2B5EF4-FFF2-40B4-BE49-F238E27FC236}">
                <a16:creationId xmlns:a16="http://schemas.microsoft.com/office/drawing/2014/main" id="{AA000379-F1AB-1D68-90CD-21213EC0502F}"/>
              </a:ext>
            </a:extLst>
          </p:cNvPr>
          <p:cNvSpPr/>
          <p:nvPr/>
        </p:nvSpPr>
        <p:spPr>
          <a:xfrm>
            <a:off x="1846006" y="-7804764"/>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OPIC TITLE">
            <a:extLst>
              <a:ext uri="{FF2B5EF4-FFF2-40B4-BE49-F238E27FC236}">
                <a16:creationId xmlns:a16="http://schemas.microsoft.com/office/drawing/2014/main" id="{B1EB31BE-26AC-9EEE-7A31-C61033DA8F27}"/>
              </a:ext>
            </a:extLst>
          </p:cNvPr>
          <p:cNvSpPr txBox="1"/>
          <p:nvPr/>
        </p:nvSpPr>
        <p:spPr>
          <a:xfrm>
            <a:off x="2175385" y="-7521859"/>
            <a:ext cx="7841225" cy="830997"/>
          </a:xfrm>
          <a:prstGeom prst="rect">
            <a:avLst/>
          </a:prstGeom>
          <a:noFill/>
        </p:spPr>
        <p:txBody>
          <a:bodyPr wrap="square" rtlCol="0">
            <a:spAutoFit/>
          </a:bodyPr>
          <a:lstStyle/>
          <a:p>
            <a:pPr algn="ctr"/>
            <a:r>
              <a:rPr lang="en-US" sz="4800" dirty="0">
                <a:solidFill>
                  <a:schemeClr val="tx1">
                    <a:lumMod val="75000"/>
                    <a:lumOff val="25000"/>
                  </a:schemeClr>
                </a:solidFill>
                <a:latin typeface="Montserrat" panose="00000800000000000000" pitchFamily="2" charset="0"/>
              </a:rPr>
              <a:t>ADDITIONAL FEATURES</a:t>
            </a:r>
          </a:p>
        </p:txBody>
      </p:sp>
      <p:sp>
        <p:nvSpPr>
          <p:cNvPr id="20" name="!!Rectangle: Rounded Corners 2">
            <a:extLst>
              <a:ext uri="{FF2B5EF4-FFF2-40B4-BE49-F238E27FC236}">
                <a16:creationId xmlns:a16="http://schemas.microsoft.com/office/drawing/2014/main" id="{F4567FA9-D52C-2734-0D41-BBCF82263704}"/>
              </a:ext>
            </a:extLst>
          </p:cNvPr>
          <p:cNvSpPr/>
          <p:nvPr/>
        </p:nvSpPr>
        <p:spPr>
          <a:xfrm>
            <a:off x="1846005" y="-6185401"/>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4">
            <a:extLst>
              <a:ext uri="{FF2B5EF4-FFF2-40B4-BE49-F238E27FC236}">
                <a16:creationId xmlns:a16="http://schemas.microsoft.com/office/drawing/2014/main" id="{EFCA5D07-C182-F660-DB1C-43FEBC2AA635}"/>
              </a:ext>
            </a:extLst>
          </p:cNvPr>
          <p:cNvSpPr/>
          <p:nvPr/>
        </p:nvSpPr>
        <p:spPr>
          <a:xfrm>
            <a:off x="2275245" y="-5670129"/>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HAR1">
            <a:extLst>
              <a:ext uri="{FF2B5EF4-FFF2-40B4-BE49-F238E27FC236}">
                <a16:creationId xmlns:a16="http://schemas.microsoft.com/office/drawing/2014/main" id="{A8A032FF-2B79-FC7A-B26A-B1279DC40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622" y="-5599524"/>
            <a:ext cx="2916495" cy="3072645"/>
          </a:xfrm>
          <a:prstGeom prst="ellipse">
            <a:avLst/>
          </a:prstGeom>
        </p:spPr>
      </p:pic>
      <p:sp>
        <p:nvSpPr>
          <p:cNvPr id="24" name="!!DESCRIPTION">
            <a:extLst>
              <a:ext uri="{FF2B5EF4-FFF2-40B4-BE49-F238E27FC236}">
                <a16:creationId xmlns:a16="http://schemas.microsoft.com/office/drawing/2014/main" id="{4608F084-3EBE-4862-9C46-54AB8443670A}"/>
              </a:ext>
            </a:extLst>
          </p:cNvPr>
          <p:cNvSpPr txBox="1"/>
          <p:nvPr/>
        </p:nvSpPr>
        <p:spPr>
          <a:xfrm>
            <a:off x="5531872" y="-5449084"/>
            <a:ext cx="4240868" cy="3046988"/>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We will add additional features such as the ability to save and bookmark translations, as well as access to a library of commonly used phrases and expressions in different languages.</a:t>
            </a:r>
          </a:p>
        </p:txBody>
      </p:sp>
      <p:sp>
        <p:nvSpPr>
          <p:cNvPr id="15" name="!!R3">
            <a:extLst>
              <a:ext uri="{FF2B5EF4-FFF2-40B4-BE49-F238E27FC236}">
                <a16:creationId xmlns:a16="http://schemas.microsoft.com/office/drawing/2014/main" id="{DBDEB806-B13A-286B-0AFF-C28AC4C6D99C}"/>
              </a:ext>
            </a:extLst>
          </p:cNvPr>
          <p:cNvSpPr/>
          <p:nvPr/>
        </p:nvSpPr>
        <p:spPr>
          <a:xfrm>
            <a:off x="7987918" y="1916101"/>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2">
            <a:extLst>
              <a:ext uri="{FF2B5EF4-FFF2-40B4-BE49-F238E27FC236}">
                <a16:creationId xmlns:a16="http://schemas.microsoft.com/office/drawing/2014/main" id="{EC58B917-1E65-E6C5-6188-ABBFDC1A130C}"/>
              </a:ext>
            </a:extLst>
          </p:cNvPr>
          <p:cNvSpPr/>
          <p:nvPr/>
        </p:nvSpPr>
        <p:spPr>
          <a:xfrm>
            <a:off x="4638278" y="1942363"/>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1267047" y="1942363"/>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S3" descr="Star Struck Emoji">
                <a:extLst>
                  <a:ext uri="{FF2B5EF4-FFF2-40B4-BE49-F238E27FC236}">
                    <a16:creationId xmlns:a16="http://schemas.microsoft.com/office/drawing/2014/main" id="{42D510FD-3E40-68E0-2984-A1866B3D5ECC}"/>
                  </a:ext>
                </a:extLst>
              </p:cNvPr>
              <p:cNvGraphicFramePr>
                <a:graphicFrameLocks noChangeAspect="1"/>
              </p:cNvGraphicFramePr>
              <p:nvPr>
                <p:extLst>
                  <p:ext uri="{D42A27DB-BD31-4B8C-83A1-F6EECF244321}">
                    <p14:modId xmlns:p14="http://schemas.microsoft.com/office/powerpoint/2010/main" val="2170221869"/>
                  </p:ext>
                </p:extLst>
              </p:nvPr>
            </p:nvGraphicFramePr>
            <p:xfrm>
              <a:off x="8386353" y="1140566"/>
              <a:ext cx="2062056" cy="2062056"/>
            </p:xfrm>
            <a:graphic>
              <a:graphicData uri="http://schemas.microsoft.com/office/drawing/2017/model3d">
                <am3d:model3d r:embed="rId4">
                  <am3d:spPr>
                    <a:xfrm>
                      <a:off x="0" y="0"/>
                      <a:ext cx="2062056" cy="20620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413070" ay="272540" az="32871"/>
                    <am3d:postTrans dx="0" dy="0" dz="0"/>
                  </am3d:trans>
                  <am3d:raster rName="Office3DRenderer" rVer="16.0.8326">
                    <am3d:blip r:embed="rId5"/>
                  </am3d:raster>
                  <am3d:objViewport viewportSz="3658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3" descr="Star Struck Emoji">
                <a:extLst>
                  <a:ext uri="{FF2B5EF4-FFF2-40B4-BE49-F238E27FC236}">
                    <a16:creationId xmlns:a16="http://schemas.microsoft.com/office/drawing/2014/main" id="{42D510FD-3E40-68E0-2984-A1866B3D5ECC}"/>
                  </a:ext>
                </a:extLst>
              </p:cNvPr>
              <p:cNvPicPr>
                <a:picLocks noGrp="1" noRot="1" noChangeAspect="1" noMove="1" noResize="1" noEditPoints="1" noAdjustHandles="1" noChangeArrowheads="1" noChangeShapeType="1" noCrop="1"/>
              </p:cNvPicPr>
              <p:nvPr/>
            </p:nvPicPr>
            <p:blipFill>
              <a:blip r:embed="rId5"/>
              <a:stretch>
                <a:fillRect/>
              </a:stretch>
            </p:blipFill>
            <p:spPr>
              <a:xfrm>
                <a:off x="8386353" y="1140566"/>
                <a:ext cx="2062056" cy="20620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S2" descr="Winking Face With Tongue Emoji">
                <a:extLst>
                  <a:ext uri="{FF2B5EF4-FFF2-40B4-BE49-F238E27FC236}">
                    <a16:creationId xmlns:a16="http://schemas.microsoft.com/office/drawing/2014/main" id="{FC6C1B17-A8FF-A8E8-7EF3-35AFAC60177B}"/>
                  </a:ext>
                </a:extLst>
              </p:cNvPr>
              <p:cNvGraphicFramePr>
                <a:graphicFrameLocks noChangeAspect="1"/>
              </p:cNvGraphicFramePr>
              <p:nvPr>
                <p:extLst>
                  <p:ext uri="{D42A27DB-BD31-4B8C-83A1-F6EECF244321}">
                    <p14:modId xmlns:p14="http://schemas.microsoft.com/office/powerpoint/2010/main" val="2128744434"/>
                  </p:ext>
                </p:extLst>
              </p:nvPr>
            </p:nvGraphicFramePr>
            <p:xfrm>
              <a:off x="4999590" y="883024"/>
              <a:ext cx="2082633" cy="2577140"/>
            </p:xfrm>
            <a:graphic>
              <a:graphicData uri="http://schemas.microsoft.com/office/drawing/2017/model3d">
                <am3d:model3d r:embed="rId6">
                  <am3d:spPr>
                    <a:xfrm>
                      <a:off x="0" y="0"/>
                      <a:ext cx="2082633" cy="257714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323723" ay="305185" az="28782"/>
                    <am3d:postTrans dx="0" dy="0" dz="0"/>
                  </am3d:trans>
                  <am3d:raster rName="Office3DRenderer" rVer="16.0.8326">
                    <am3d:blip r:embed="rId7"/>
                  </am3d:raster>
                  <am3d:objViewport viewportSz="3661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2" descr="Winking Face With Tongue Emoji">
                <a:extLst>
                  <a:ext uri="{FF2B5EF4-FFF2-40B4-BE49-F238E27FC236}">
                    <a16:creationId xmlns:a16="http://schemas.microsoft.com/office/drawing/2014/main" id="{FC6C1B17-A8FF-A8E8-7EF3-35AFAC60177B}"/>
                  </a:ext>
                </a:extLst>
              </p:cNvPr>
              <p:cNvPicPr>
                <a:picLocks noGrp="1" noRot="1" noChangeAspect="1" noMove="1" noResize="1" noEditPoints="1" noAdjustHandles="1" noChangeArrowheads="1" noChangeShapeType="1" noCrop="1"/>
              </p:cNvPicPr>
              <p:nvPr/>
            </p:nvPicPr>
            <p:blipFill>
              <a:blip r:embed="rId7"/>
              <a:stretch>
                <a:fillRect/>
              </a:stretch>
            </p:blipFill>
            <p:spPr>
              <a:xfrm>
                <a:off x="4999590" y="883024"/>
                <a:ext cx="2082633" cy="25771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2770675467"/>
                  </p:ext>
                </p:extLst>
              </p:nvPr>
            </p:nvGraphicFramePr>
            <p:xfrm>
              <a:off x="1616689" y="1172209"/>
              <a:ext cx="2074912" cy="1998770"/>
            </p:xfrm>
            <a:graphic>
              <a:graphicData uri="http://schemas.microsoft.com/office/drawing/2017/model3d">
                <am3d:model3d r:embed="rId8">
                  <am3d:spPr>
                    <a:xfrm>
                      <a:off x="0" y="0"/>
                      <a:ext cx="2074912" cy="1998770"/>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91129" ay="-45543" az="-1209"/>
                    <am3d:postTrans dx="0" dy="0" dz="0"/>
                  </am3d:trans>
                  <am3d:raster rName="Office3DRenderer" rVer="16.0.8326">
                    <am3d:blip r:embed="rId9"/>
                  </am3d:raster>
                  <am3d:objViewport viewportSz="3673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9"/>
              <a:stretch>
                <a:fillRect/>
              </a:stretch>
            </p:blipFill>
            <p:spPr>
              <a:xfrm>
                <a:off x="1616689" y="1172209"/>
                <a:ext cx="2074912" cy="1998770"/>
              </a:xfrm>
              <a:prstGeom prst="rect">
                <a:avLst/>
              </a:prstGeom>
            </p:spPr>
          </p:pic>
        </mc:Fallback>
      </mc:AlternateContent>
      <p:sp>
        <p:nvSpPr>
          <p:cNvPr id="6" name="!!T1">
            <a:extLst>
              <a:ext uri="{FF2B5EF4-FFF2-40B4-BE49-F238E27FC236}">
                <a16:creationId xmlns:a16="http://schemas.microsoft.com/office/drawing/2014/main" id="{4FFB6B94-13F0-CAAB-1149-C9CC65E4AFA3}"/>
              </a:ext>
            </a:extLst>
          </p:cNvPr>
          <p:cNvSpPr txBox="1"/>
          <p:nvPr/>
        </p:nvSpPr>
        <p:spPr>
          <a:xfrm>
            <a:off x="1267047" y="3422827"/>
            <a:ext cx="2774196" cy="1815882"/>
          </a:xfrm>
          <a:prstGeom prst="rect">
            <a:avLst/>
          </a:prstGeom>
          <a:noFill/>
        </p:spPr>
        <p:txBody>
          <a:bodyPr wrap="square" rtlCol="0">
            <a:spAutoFit/>
          </a:bodyPr>
          <a:lstStyle/>
          <a:p>
            <a:pPr algn="ctr"/>
            <a:r>
              <a:rPr lang="en-US" sz="1400" b="1" i="0" dirty="0">
                <a:solidFill>
                  <a:schemeClr val="bg1"/>
                </a:solidFill>
                <a:effectLst/>
                <a:latin typeface="Montserrat Light" panose="00000400000000000000" pitchFamily="2" charset="0"/>
              </a:rPr>
              <a:t>Utilize OpenCV to develop advanced image recognition functionality that allows the app to recognize text in images captured by the smartphone's camera, without the need for manual input or typing.</a:t>
            </a:r>
            <a:endParaRPr lang="en-US" sz="1400" b="1" dirty="0">
              <a:solidFill>
                <a:schemeClr val="bg1"/>
              </a:solidFill>
              <a:latin typeface="Montserrat" panose="00000800000000000000" pitchFamily="2" charset="0"/>
            </a:endParaRPr>
          </a:p>
        </p:txBody>
      </p:sp>
      <p:sp>
        <p:nvSpPr>
          <p:cNvPr id="23" name="!!T2">
            <a:extLst>
              <a:ext uri="{FF2B5EF4-FFF2-40B4-BE49-F238E27FC236}">
                <a16:creationId xmlns:a16="http://schemas.microsoft.com/office/drawing/2014/main" id="{6B24291A-69AF-FAB6-1349-5AB1C35FEBDF}"/>
              </a:ext>
            </a:extLst>
          </p:cNvPr>
          <p:cNvSpPr txBox="1"/>
          <p:nvPr/>
        </p:nvSpPr>
        <p:spPr>
          <a:xfrm>
            <a:off x="4653808" y="3460164"/>
            <a:ext cx="2774196" cy="1384995"/>
          </a:xfrm>
          <a:prstGeom prst="rect">
            <a:avLst/>
          </a:prstGeom>
          <a:noFill/>
        </p:spPr>
        <p:txBody>
          <a:bodyPr wrap="square" rtlCol="0">
            <a:spAutoFit/>
          </a:bodyPr>
          <a:lstStyle/>
          <a:p>
            <a:pPr algn="ctr"/>
            <a:r>
              <a:rPr lang="en-US" sz="1400" b="1" i="0" dirty="0">
                <a:solidFill>
                  <a:schemeClr val="bg1"/>
                </a:solidFill>
                <a:effectLst/>
                <a:latin typeface="Montserrat Light" panose="00000400000000000000" pitchFamily="2" charset="0"/>
              </a:rPr>
              <a:t>Develop a user-friendly mobile app that can accurately translate text in real-time, making it easier for users to communicate across language barriers.</a:t>
            </a:r>
            <a:endParaRPr lang="en-US" sz="1400" b="1" dirty="0">
              <a:solidFill>
                <a:schemeClr val="bg1"/>
              </a:solidFill>
              <a:latin typeface="Montserrat Light" panose="00000400000000000000" pitchFamily="2" charset="0"/>
            </a:endParaRPr>
          </a:p>
        </p:txBody>
      </p:sp>
      <p:sp>
        <p:nvSpPr>
          <p:cNvPr id="25" name="!!T3">
            <a:extLst>
              <a:ext uri="{FF2B5EF4-FFF2-40B4-BE49-F238E27FC236}">
                <a16:creationId xmlns:a16="http://schemas.microsoft.com/office/drawing/2014/main" id="{36FA8F30-7048-342D-FA5B-8A5C7CEC1547}"/>
              </a:ext>
            </a:extLst>
          </p:cNvPr>
          <p:cNvSpPr txBox="1"/>
          <p:nvPr/>
        </p:nvSpPr>
        <p:spPr>
          <a:xfrm>
            <a:off x="8061301" y="3411574"/>
            <a:ext cx="2627430" cy="2246769"/>
          </a:xfrm>
          <a:prstGeom prst="rect">
            <a:avLst/>
          </a:prstGeom>
          <a:noFill/>
        </p:spPr>
        <p:txBody>
          <a:bodyPr wrap="square" rtlCol="0">
            <a:spAutoFit/>
          </a:bodyPr>
          <a:lstStyle/>
          <a:p>
            <a:pPr algn="ctr"/>
            <a:r>
              <a:rPr lang="en-US" sz="1400" b="1" i="0" dirty="0">
                <a:solidFill>
                  <a:schemeClr val="bg1"/>
                </a:solidFill>
                <a:effectLst/>
                <a:latin typeface="Montserrat Light" panose="00000400000000000000" pitchFamily="2" charset="0"/>
              </a:rPr>
              <a:t>Integrate with third-party translation APIs and services to provide accurate and reliable translations for a wide range of languages, as well as language detection and text-to-speech functionality to enhance the user experience.</a:t>
            </a:r>
            <a:endParaRPr lang="en-US" sz="1400" dirty="0">
              <a:solidFill>
                <a:schemeClr val="bg1"/>
              </a:solidFill>
              <a:latin typeface="Montserrat" panose="00000800000000000000" pitchFamily="2" charset="0"/>
            </a:endParaRPr>
          </a:p>
        </p:txBody>
      </p:sp>
      <p:sp>
        <p:nvSpPr>
          <p:cNvPr id="30" name="!!ChartTitle">
            <a:extLst>
              <a:ext uri="{FF2B5EF4-FFF2-40B4-BE49-F238E27FC236}">
                <a16:creationId xmlns:a16="http://schemas.microsoft.com/office/drawing/2014/main" id="{D5842103-698C-058E-3DCC-C5779AB764A0}"/>
              </a:ext>
            </a:extLst>
          </p:cNvPr>
          <p:cNvSpPr txBox="1"/>
          <p:nvPr/>
        </p:nvSpPr>
        <p:spPr>
          <a:xfrm>
            <a:off x="2465896" y="172291"/>
            <a:ext cx="9232653" cy="923330"/>
          </a:xfrm>
          <a:prstGeom prst="rect">
            <a:avLst/>
          </a:prstGeom>
          <a:noFill/>
        </p:spPr>
        <p:txBody>
          <a:bodyPr wrap="square" rtlCol="0">
            <a:spAutoFit/>
          </a:bodyPr>
          <a:lstStyle/>
          <a:p>
            <a:r>
              <a:rPr lang="en-US" sz="5400" dirty="0">
                <a:latin typeface="Montserrat" panose="00000800000000000000" pitchFamily="2" charset="0"/>
              </a:rPr>
              <a:t>PROJECT OBJECTIVE</a:t>
            </a:r>
          </a:p>
        </p:txBody>
      </p:sp>
    </p:spTree>
    <p:extLst>
      <p:ext uri="{BB962C8B-B14F-4D97-AF65-F5344CB8AC3E}">
        <p14:creationId xmlns:p14="http://schemas.microsoft.com/office/powerpoint/2010/main" val="276652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2438400"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371350"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4423226" y="1507978"/>
            <a:ext cx="7069022" cy="5012297"/>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2">
            <a:extLst>
              <a:ext uri="{FF2B5EF4-FFF2-40B4-BE49-F238E27FC236}">
                <a16:creationId xmlns:a16="http://schemas.microsoft.com/office/drawing/2014/main" id="{EC58B917-1E65-E6C5-6188-ABBFDC1A130C}"/>
              </a:ext>
            </a:extLst>
          </p:cNvPr>
          <p:cNvSpPr/>
          <p:nvPr/>
        </p:nvSpPr>
        <p:spPr>
          <a:xfrm>
            <a:off x="4644182" y="773054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646342"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S3" descr="Star Struck Emoji">
                <a:extLst>
                  <a:ext uri="{FF2B5EF4-FFF2-40B4-BE49-F238E27FC236}">
                    <a16:creationId xmlns:a16="http://schemas.microsoft.com/office/drawing/2014/main" id="{42D510FD-3E40-68E0-2984-A1866B3D5ECC}"/>
                  </a:ext>
                </a:extLst>
              </p:cNvPr>
              <p:cNvGraphicFramePr>
                <a:graphicFrameLocks noChangeAspect="1"/>
              </p:cNvGraphicFramePr>
              <p:nvPr>
                <p:extLst>
                  <p:ext uri="{D42A27DB-BD31-4B8C-83A1-F6EECF244321}">
                    <p14:modId xmlns:p14="http://schemas.microsoft.com/office/powerpoint/2010/main" val="2775171933"/>
                  </p:ext>
                </p:extLst>
              </p:nvPr>
            </p:nvGraphicFramePr>
            <p:xfrm>
              <a:off x="13360187" y="1020575"/>
              <a:ext cx="3989715" cy="4046847"/>
            </p:xfrm>
            <a:graphic>
              <a:graphicData uri="http://schemas.microsoft.com/office/drawing/2017/model3d">
                <am3d:model3d r:embed="rId2">
                  <am3d:spPr>
                    <a:xfrm>
                      <a:off x="0" y="0"/>
                      <a:ext cx="3989715" cy="4046847"/>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8018764" ay="-189681" az="198544"/>
                    <am3d:postTrans dx="0" dy="0" dz="0"/>
                  </am3d:trans>
                  <am3d:raster rName="Office3DRenderer" rVer="16.0.8326">
                    <am3d:blip r:embed="rId3"/>
                  </am3d:raster>
                  <am3d:objViewport viewportSz="71891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3" descr="Star Struck Emoji">
                <a:extLst>
                  <a:ext uri="{FF2B5EF4-FFF2-40B4-BE49-F238E27FC236}">
                    <a16:creationId xmlns:a16="http://schemas.microsoft.com/office/drawing/2014/main" id="{42D510FD-3E40-68E0-2984-A1866B3D5ECC}"/>
                  </a:ext>
                </a:extLst>
              </p:cNvPr>
              <p:cNvPicPr>
                <a:picLocks noGrp="1" noRot="1" noChangeAspect="1" noMove="1" noResize="1" noEditPoints="1" noAdjustHandles="1" noChangeArrowheads="1" noChangeShapeType="1" noCrop="1"/>
              </p:cNvPicPr>
              <p:nvPr/>
            </p:nvPicPr>
            <p:blipFill>
              <a:blip r:embed="rId3"/>
              <a:stretch>
                <a:fillRect/>
              </a:stretch>
            </p:blipFill>
            <p:spPr>
              <a:xfrm>
                <a:off x="13360187" y="1020575"/>
                <a:ext cx="3989715" cy="40468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S2" descr="Winking Face With Tongue Emoji">
                <a:extLst>
                  <a:ext uri="{FF2B5EF4-FFF2-40B4-BE49-F238E27FC236}">
                    <a16:creationId xmlns:a16="http://schemas.microsoft.com/office/drawing/2014/main" id="{FC6C1B17-A8FF-A8E8-7EF3-35AFAC60177B}"/>
                  </a:ext>
                </a:extLst>
              </p:cNvPr>
              <p:cNvGraphicFramePr>
                <a:graphicFrameLocks noChangeAspect="1"/>
              </p:cNvGraphicFramePr>
              <p:nvPr>
                <p:extLst>
                  <p:ext uri="{D42A27DB-BD31-4B8C-83A1-F6EECF244321}">
                    <p14:modId xmlns:p14="http://schemas.microsoft.com/office/powerpoint/2010/main" val="4008300666"/>
                  </p:ext>
                </p:extLst>
              </p:nvPr>
            </p:nvGraphicFramePr>
            <p:xfrm>
              <a:off x="3894889" y="-5934097"/>
              <a:ext cx="4056048" cy="4132217"/>
            </p:xfrm>
            <a:graphic>
              <a:graphicData uri="http://schemas.microsoft.com/office/drawing/2017/model3d">
                <am3d:model3d r:embed="rId4">
                  <am3d:spPr>
                    <a:xfrm>
                      <a:off x="0" y="0"/>
                      <a:ext cx="4056048" cy="4132217"/>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5582440" ay="-16300" az="306106"/>
                    <am3d:postTrans dx="0" dy="0" dz="0"/>
                  </am3d:trans>
                  <am3d:raster rName="Office3DRenderer" rVer="16.0.8326">
                    <am3d:blip r:embed="rId5"/>
                  </am3d:raster>
                  <am3d:objViewport viewportSz="7274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2" descr="Winking Face With Tongue Emoji">
                <a:extLst>
                  <a:ext uri="{FF2B5EF4-FFF2-40B4-BE49-F238E27FC236}">
                    <a16:creationId xmlns:a16="http://schemas.microsoft.com/office/drawing/2014/main" id="{FC6C1B17-A8FF-A8E8-7EF3-35AFAC60177B}"/>
                  </a:ext>
                </a:extLst>
              </p:cNvPr>
              <p:cNvPicPr>
                <a:picLocks noGrp="1" noRot="1" noChangeAspect="1" noMove="1" noResize="1" noEditPoints="1" noAdjustHandles="1" noChangeArrowheads="1" noChangeShapeType="1" noCrop="1"/>
              </p:cNvPicPr>
              <p:nvPr/>
            </p:nvPicPr>
            <p:blipFill>
              <a:blip r:embed="rId5"/>
              <a:stretch>
                <a:fillRect/>
              </a:stretch>
            </p:blipFill>
            <p:spPr>
              <a:xfrm>
                <a:off x="3894889" y="-5934097"/>
                <a:ext cx="4056048" cy="41322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1663737064"/>
                  </p:ext>
                </p:extLst>
              </p:nvPr>
            </p:nvGraphicFramePr>
            <p:xfrm>
              <a:off x="-94827" y="136390"/>
              <a:ext cx="3989716" cy="3077366"/>
            </p:xfrm>
            <a:graphic>
              <a:graphicData uri="http://schemas.microsoft.com/office/drawing/2017/model3d">
                <am3d:model3d r:embed="rId6">
                  <am3d:spPr>
                    <a:xfrm>
                      <a:off x="0" y="0"/>
                      <a:ext cx="3989716" cy="3077366"/>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993264" ay="1513752" az="433247"/>
                    <am3d:postTrans dx="0" dy="0" dz="0"/>
                  </am3d:trans>
                  <am3d:raster rName="Office3DRenderer" rVer="16.0.8326">
                    <am3d:blip r:embed="rId7"/>
                  </am3d:raster>
                  <am3d:objViewport viewportSz="56695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7"/>
              <a:stretch>
                <a:fillRect/>
              </a:stretch>
            </p:blipFill>
            <p:spPr>
              <a:xfrm>
                <a:off x="-94827" y="136390"/>
                <a:ext cx="3989716" cy="3077366"/>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173260" y="3085281"/>
            <a:ext cx="3705775" cy="1938992"/>
          </a:xfrm>
          <a:prstGeom prst="rect">
            <a:avLst/>
          </a:prstGeom>
          <a:noFill/>
        </p:spPr>
        <p:txBody>
          <a:bodyPr wrap="square" rtlCol="0">
            <a:spAutoFit/>
          </a:bodyPr>
          <a:lstStyle/>
          <a:p>
            <a:pPr algn="r"/>
            <a:r>
              <a:rPr lang="en-US" sz="2800" dirty="0">
                <a:solidFill>
                  <a:schemeClr val="bg1"/>
                </a:solidFill>
                <a:latin typeface="Montserrat" panose="00000800000000000000" pitchFamily="2" charset="0"/>
              </a:rPr>
              <a:t>HOW  TRANSLATION WORKS</a:t>
            </a:r>
          </a:p>
          <a:p>
            <a:pPr algn="r"/>
            <a:endParaRPr lang="en-US" sz="3600" dirty="0">
              <a:solidFill>
                <a:schemeClr val="bg1"/>
              </a:solidFill>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254642" y="4493794"/>
            <a:ext cx="3277873" cy="2031325"/>
          </a:xfrm>
          <a:prstGeom prst="rect">
            <a:avLst/>
          </a:prstGeom>
          <a:noFill/>
        </p:spPr>
        <p:txBody>
          <a:bodyPr wrap="square" rtlCol="0">
            <a:spAutoFit/>
          </a:bodyPr>
          <a:lstStyle/>
          <a:p>
            <a:pPr algn="r"/>
            <a:r>
              <a:rPr lang="en-US" sz="1400" dirty="0">
                <a:solidFill>
                  <a:schemeClr val="bg1"/>
                </a:solidFill>
                <a:latin typeface="Montserrat Light" panose="00000400000000000000" pitchFamily="2" charset="0"/>
              </a:rPr>
              <a:t>T</a:t>
            </a:r>
            <a:r>
              <a:rPr lang="en-US" sz="1400" b="0" i="0" dirty="0">
                <a:solidFill>
                  <a:schemeClr val="bg1"/>
                </a:solidFill>
                <a:effectLst/>
                <a:latin typeface="Montserrat Light" panose="00000400000000000000" pitchFamily="2" charset="0"/>
              </a:rPr>
              <a:t>he translation process in a Translator Mobile App involves several complex steps that rely on advanced algorithms and technologies but are designed to provide users with an accurate and reliable translation tool that can help them communicate across language barriers in real-time.</a:t>
            </a:r>
            <a:endParaRPr lang="en-US" sz="1400" dirty="0">
              <a:solidFill>
                <a:schemeClr val="bg1"/>
              </a:solidFill>
              <a:latin typeface="Montserrat Light" panose="00000400000000000000" pitchFamily="2" charset="0"/>
            </a:endParaRPr>
          </a:p>
        </p:txBody>
      </p:sp>
      <p:sp>
        <p:nvSpPr>
          <p:cNvPr id="23" name="!!T2">
            <a:extLst>
              <a:ext uri="{FF2B5EF4-FFF2-40B4-BE49-F238E27FC236}">
                <a16:creationId xmlns:a16="http://schemas.microsoft.com/office/drawing/2014/main" id="{6B24291A-69AF-FAB6-1349-5AB1C35FEBDF}"/>
              </a:ext>
            </a:extLst>
          </p:cNvPr>
          <p:cNvSpPr txBox="1"/>
          <p:nvPr/>
        </p:nvSpPr>
        <p:spPr>
          <a:xfrm>
            <a:off x="4653810" y="9190210"/>
            <a:ext cx="2774196" cy="1015663"/>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Develop a user-friendly mobile app that can accurately translate text in real-time, making it easier for users to communicate across language barriers.</a:t>
            </a:r>
            <a:endParaRPr lang="en-US" sz="1200" b="1" dirty="0">
              <a:solidFill>
                <a:schemeClr val="bg1"/>
              </a:solidFill>
              <a:latin typeface="Montserrat Light" panose="00000400000000000000" pitchFamily="2" charset="0"/>
            </a:endParaRPr>
          </a:p>
        </p:txBody>
      </p:sp>
      <p:sp>
        <p:nvSpPr>
          <p:cNvPr id="25" name="!!T3">
            <a:extLst>
              <a:ext uri="{FF2B5EF4-FFF2-40B4-BE49-F238E27FC236}">
                <a16:creationId xmlns:a16="http://schemas.microsoft.com/office/drawing/2014/main" id="{36FA8F30-7048-342D-FA5B-8A5C7CEC1547}"/>
              </a:ext>
            </a:extLst>
          </p:cNvPr>
          <p:cNvSpPr txBox="1"/>
          <p:nvPr/>
        </p:nvSpPr>
        <p:spPr>
          <a:xfrm>
            <a:off x="8052454" y="9190210"/>
            <a:ext cx="2774196" cy="1569660"/>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Integrate with third-party translation APIs and services to provide accurate and reliable translations for a wide range of languages, as well as language detection and text-to-speech functionality to enhance the user experience.</a:t>
            </a:r>
            <a:endParaRPr lang="en-US" sz="1200" dirty="0">
              <a:solidFill>
                <a:schemeClr val="bg1"/>
              </a:solidFill>
              <a:latin typeface="Montserrat" panose="00000800000000000000" pitchFamily="2" charset="0"/>
            </a:endParaRP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4470254" y="509197"/>
            <a:ext cx="7274326" cy="830997"/>
          </a:xfrm>
          <a:prstGeom prst="rect">
            <a:avLst/>
          </a:prstGeom>
          <a:noFill/>
        </p:spPr>
        <p:txBody>
          <a:bodyPr wrap="square" rtlCol="0">
            <a:spAutoFit/>
          </a:bodyPr>
          <a:lstStyle/>
          <a:p>
            <a:r>
              <a:rPr lang="en-US" sz="4800" dirty="0">
                <a:latin typeface="Montserrat" panose="00000800000000000000" pitchFamily="2" charset="0"/>
              </a:rPr>
              <a:t>EXPECTED OUTCOME</a:t>
            </a:r>
          </a:p>
        </p:txBody>
      </p:sp>
      <p:sp>
        <p:nvSpPr>
          <p:cNvPr id="34" name="!!T1">
            <a:extLst>
              <a:ext uri="{FF2B5EF4-FFF2-40B4-BE49-F238E27FC236}">
                <a16:creationId xmlns:a16="http://schemas.microsoft.com/office/drawing/2014/main" id="{494DF968-9AD1-ADBB-2146-31CD377A5BDD}"/>
              </a:ext>
            </a:extLst>
          </p:cNvPr>
          <p:cNvSpPr txBox="1"/>
          <p:nvPr/>
        </p:nvSpPr>
        <p:spPr>
          <a:xfrm>
            <a:off x="1263749" y="9145706"/>
            <a:ext cx="2774196" cy="1384995"/>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Utilize OpenCV to develop advanced image recognition functionality that allows the app to recognize text in images captured by the smartphone's camera, without the need for manual input or typing.</a:t>
            </a:r>
            <a:endParaRPr lang="en-US" sz="1200" b="1" dirty="0">
              <a:solidFill>
                <a:schemeClr val="bg1"/>
              </a:solidFill>
              <a:latin typeface="Montserrat" panose="00000800000000000000" pitchFamily="2" charset="0"/>
            </a:endParaRPr>
          </a:p>
        </p:txBody>
      </p:sp>
      <p:sp>
        <p:nvSpPr>
          <p:cNvPr id="9" name="TextBox 8">
            <a:extLst>
              <a:ext uri="{FF2B5EF4-FFF2-40B4-BE49-F238E27FC236}">
                <a16:creationId xmlns:a16="http://schemas.microsoft.com/office/drawing/2014/main" id="{32B220FC-3CAA-3198-3CE4-B57B81FC1F9E}"/>
              </a:ext>
            </a:extLst>
          </p:cNvPr>
          <p:cNvSpPr txBox="1"/>
          <p:nvPr/>
        </p:nvSpPr>
        <p:spPr>
          <a:xfrm>
            <a:off x="4969374" y="1861499"/>
            <a:ext cx="6166159" cy="4708981"/>
          </a:xfrm>
          <a:prstGeom prst="rect">
            <a:avLst/>
          </a:prstGeom>
          <a:noFill/>
        </p:spPr>
        <p:txBody>
          <a:bodyPr wrap="square" rtlCol="0">
            <a:spAutoFit/>
          </a:bodyPr>
          <a:lstStyle/>
          <a:p>
            <a:r>
              <a:rPr lang="en-US" sz="2000" dirty="0">
                <a:solidFill>
                  <a:schemeClr val="bg1"/>
                </a:solidFill>
                <a:latin typeface="Montserrat Light" panose="00000400000000000000" pitchFamily="2" charset="0"/>
              </a:rPr>
              <a:t>An Android app that can accurately recognize text in images captured by the smartphone's camera and translate it in real-time, making it easier for users to communicate across language barriers.</a:t>
            </a:r>
          </a:p>
          <a:p>
            <a:r>
              <a:rPr lang="en-US" sz="2000" dirty="0">
                <a:solidFill>
                  <a:schemeClr val="bg1"/>
                </a:solidFill>
                <a:latin typeface="Montserrat Light" panose="00000400000000000000" pitchFamily="2" charset="0"/>
              </a:rPr>
              <a:t>A user-friendly interface that allows users to easily capture images and translate text, with intuitive navigation and clear instructions for use.</a:t>
            </a:r>
          </a:p>
          <a:p>
            <a:r>
              <a:rPr lang="en-US" sz="2000" b="0" i="0" dirty="0">
                <a:solidFill>
                  <a:schemeClr val="bg1"/>
                </a:solidFill>
                <a:effectLst/>
                <a:latin typeface="Montserrat Light" panose="00000400000000000000" pitchFamily="2" charset="0"/>
              </a:rPr>
              <a:t>Improved accessibility for users who may not be proficient in multiple languages, making it easier for them to navigate foreign environments, read street signs, menus, and other written content.</a:t>
            </a:r>
          </a:p>
          <a:p>
            <a:endParaRPr lang="en-IN" sz="2000" dirty="0">
              <a:solidFill>
                <a:schemeClr val="bg1"/>
              </a:solidFill>
              <a:latin typeface="Montserrat Light" panose="00000400000000000000" pitchFamily="2" charset="0"/>
            </a:endParaRPr>
          </a:p>
        </p:txBody>
      </p:sp>
    </p:spTree>
    <p:extLst>
      <p:ext uri="{BB962C8B-B14F-4D97-AF65-F5344CB8AC3E}">
        <p14:creationId xmlns:p14="http://schemas.microsoft.com/office/powerpoint/2010/main" val="34079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6377588" y="1327206"/>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924497"/>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633975633"/>
                  </p:ext>
                </p:extLst>
              </p:nvPr>
            </p:nvGraphicFramePr>
            <p:xfrm>
              <a:off x="8166172" y="2935433"/>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2935433"/>
                <a:ext cx="3738030" cy="3604868"/>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1373575" y="982186"/>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2" y="1690072"/>
            <a:ext cx="4659123" cy="3970318"/>
          </a:xfrm>
          <a:prstGeom prst="rect">
            <a:avLst/>
          </a:prstGeom>
          <a:noFill/>
        </p:spPr>
        <p:txBody>
          <a:bodyPr wrap="square" rtlCol="0">
            <a:spAutoFit/>
          </a:bodyPr>
          <a:lstStyle/>
          <a:p>
            <a:pPr algn="ctr"/>
            <a:r>
              <a:rPr lang="en-US" sz="1400" dirty="0">
                <a:solidFill>
                  <a:schemeClr val="bg1"/>
                </a:solidFill>
                <a:latin typeface="Montserrat Light" panose="00000400000000000000" pitchFamily="2" charset="0"/>
              </a:rPr>
              <a:t>The development of a Translator Mobile App using Python and OpenCV can provide a valuable tool for users who need to communicate across language barriers. By leveraging advanced image recognition, natural language processing, and translation technologies, such an app can accurately recognize and translate text in real-time, making it easier for users to navigate foreign environments, read street signs, menus, and other written content.</a:t>
            </a:r>
          </a:p>
          <a:p>
            <a:pPr algn="ctr"/>
            <a:endParaRPr lang="en-US" sz="1400" dirty="0">
              <a:solidFill>
                <a:schemeClr val="bg1"/>
              </a:solidFill>
              <a:latin typeface="Montserrat Light" panose="00000400000000000000" pitchFamily="2" charset="0"/>
            </a:endParaRPr>
          </a:p>
          <a:p>
            <a:pPr algn="ctr"/>
            <a:r>
              <a:rPr lang="en-US" sz="1400" dirty="0">
                <a:solidFill>
                  <a:schemeClr val="bg1"/>
                </a:solidFill>
                <a:latin typeface="Montserrat Light" panose="00000400000000000000" pitchFamily="2" charset="0"/>
              </a:rPr>
              <a:t>Whether developed using </a:t>
            </a:r>
            <a:r>
              <a:rPr lang="en-US" sz="1400" dirty="0" err="1">
                <a:solidFill>
                  <a:schemeClr val="bg1"/>
                </a:solidFill>
                <a:latin typeface="Montserrat Light" panose="00000400000000000000" pitchFamily="2" charset="0"/>
              </a:rPr>
              <a:t>Kivy</a:t>
            </a:r>
            <a:r>
              <a:rPr lang="en-US" sz="1400" dirty="0">
                <a:solidFill>
                  <a:schemeClr val="bg1"/>
                </a:solidFill>
                <a:latin typeface="Montserrat Light" panose="00000400000000000000" pitchFamily="2" charset="0"/>
              </a:rPr>
              <a:t> or another mobile app development platform, the key objective of such an app is to provide a user-friendly, accessible, and efficient translation tool that can enhance communication and increase productivity for users in both personal and professional settings..</a:t>
            </a: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854615-9B07-8751-78DE-9ECEFE3EB972}"/>
              </a:ext>
            </a:extLst>
          </p:cNvPr>
          <p:cNvSpPr txBox="1"/>
          <p:nvPr/>
        </p:nvSpPr>
        <p:spPr>
          <a:xfrm>
            <a:off x="2916678" y="8717065"/>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p:spTree>
    <p:extLst>
      <p:ext uri="{BB962C8B-B14F-4D97-AF65-F5344CB8AC3E}">
        <p14:creationId xmlns:p14="http://schemas.microsoft.com/office/powerpoint/2010/main" val="3320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2438400" y="-228600"/>
            <a:ext cx="7315200" cy="7315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5323636"/>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1TITLE">
            <a:extLst>
              <a:ext uri="{FF2B5EF4-FFF2-40B4-BE49-F238E27FC236}">
                <a16:creationId xmlns:a16="http://schemas.microsoft.com/office/drawing/2014/main" id="{632A5C37-48FF-22AD-D988-34762BD06159}"/>
              </a:ext>
            </a:extLst>
          </p:cNvPr>
          <p:cNvSpPr txBox="1"/>
          <p:nvPr/>
        </p:nvSpPr>
        <p:spPr>
          <a:xfrm>
            <a:off x="1373577" y="-4645419"/>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4" y="-3788933"/>
            <a:ext cx="4659123" cy="2800767"/>
          </a:xfrm>
          <a:prstGeom prst="rect">
            <a:avLst/>
          </a:prstGeom>
          <a:noFill/>
        </p:spPr>
        <p:txBody>
          <a:bodyPr wrap="square" rtlCol="0">
            <a:spAutoFit/>
          </a:bodyPr>
          <a:lstStyle/>
          <a:p>
            <a:pPr algn="ctr"/>
            <a:r>
              <a:rPr lang="en-US" sz="1600" dirty="0">
                <a:solidFill>
                  <a:schemeClr val="bg1"/>
                </a:solidFill>
                <a:latin typeface="Montserrat Light" panose="00000400000000000000" pitchFamily="2" charset="0"/>
              </a:rPr>
              <a:t>The proposed project aims to develop an AR application that can recognize and translate unknown languages to the user's native language in real-time. The application will provide a seamless and intuitive way to facilitate communication between people who speak different languages. We believe that this project has the potential to make a significant impact on global communication, and we look forward to contributing to this area of research.</a:t>
            </a: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0DB313-BE07-844D-B4DD-6F8E625CDBC1}"/>
              </a:ext>
            </a:extLst>
          </p:cNvPr>
          <p:cNvSpPr txBox="1"/>
          <p:nvPr/>
        </p:nvSpPr>
        <p:spPr>
          <a:xfrm>
            <a:off x="2916678" y="2767280"/>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mc:AlternateContent xmlns:mc="http://schemas.openxmlformats.org/markup-compatibility/2006">
        <mc:Choice xmlns:am3d="http://schemas.microsoft.com/office/drawing/2017/model3d" Requires="am3d">
          <p:graphicFrame>
            <p:nvGraphicFramePr>
              <p:cNvPr id="9" name="!!S1" descr="Smiling Face With Sunglasses Emoji">
                <a:extLst>
                  <a:ext uri="{FF2B5EF4-FFF2-40B4-BE49-F238E27FC236}">
                    <a16:creationId xmlns:a16="http://schemas.microsoft.com/office/drawing/2014/main" id="{F91B69A4-38C6-F63A-80DF-A65AE20298E3}"/>
                  </a:ext>
                </a:extLst>
              </p:cNvPr>
              <p:cNvGraphicFramePr>
                <a:graphicFrameLocks noChangeAspect="1"/>
              </p:cNvGraphicFramePr>
              <p:nvPr>
                <p:extLst>
                  <p:ext uri="{D42A27DB-BD31-4B8C-83A1-F6EECF244321}">
                    <p14:modId xmlns:p14="http://schemas.microsoft.com/office/powerpoint/2010/main" val="3437386484"/>
                  </p:ext>
                </p:extLst>
              </p:nvPr>
            </p:nvGraphicFramePr>
            <p:xfrm>
              <a:off x="8166172" y="7467600"/>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1" descr="Smiling Face With Sunglasses Emoji">
                <a:extLst>
                  <a:ext uri="{FF2B5EF4-FFF2-40B4-BE49-F238E27FC236}">
                    <a16:creationId xmlns:a16="http://schemas.microsoft.com/office/drawing/2014/main" id="{F91B69A4-38C6-F63A-80DF-A65AE20298E3}"/>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7467600"/>
                <a:ext cx="3738030" cy="3604868"/>
              </a:xfrm>
              <a:prstGeom prst="rect">
                <a:avLst/>
              </a:prstGeom>
            </p:spPr>
          </p:pic>
        </mc:Fallback>
      </mc:AlternateContent>
    </p:spTree>
    <p:extLst>
      <p:ext uri="{BB962C8B-B14F-4D97-AF65-F5344CB8AC3E}">
        <p14:creationId xmlns:p14="http://schemas.microsoft.com/office/powerpoint/2010/main" val="597029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1282</Words>
  <Application>Microsoft Office PowerPoint</Application>
  <PresentationFormat>Widescreen</PresentationFormat>
  <Paragraphs>77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ExtraBold</vt:lpstr>
      <vt:lpstr>Montserrat</vt:lpstr>
      <vt:lpstr>Calibri Light</vt:lpstr>
      <vt:lpstr>Calibri</vt:lpstr>
      <vt:lpstr>Arial</vt:lpstr>
      <vt:lpstr>Montserrat Light</vt:lpstr>
      <vt:lpstr>Office Theme</vt:lpstr>
      <vt:lpstr>RT Translator</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Guillermo</dc:creator>
  <cp:lastModifiedBy>Mohd Shoeb  Shaikh</cp:lastModifiedBy>
  <cp:revision>41</cp:revision>
  <dcterms:created xsi:type="dcterms:W3CDTF">2022-05-15T08:12:49Z</dcterms:created>
  <dcterms:modified xsi:type="dcterms:W3CDTF">2023-02-19T13:58:26Z</dcterms:modified>
</cp:coreProperties>
</file>